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5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6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7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8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9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0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1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59" r:id="rId4"/>
    <p:sldId id="277" r:id="rId5"/>
    <p:sldId id="274" r:id="rId6"/>
    <p:sldId id="276" r:id="rId7"/>
    <p:sldId id="267" r:id="rId8"/>
    <p:sldId id="260" r:id="rId9"/>
    <p:sldId id="268" r:id="rId10"/>
    <p:sldId id="279" r:id="rId11"/>
    <p:sldId id="269" r:id="rId12"/>
    <p:sldId id="270" r:id="rId13"/>
    <p:sldId id="272" r:id="rId14"/>
    <p:sldId id="271" r:id="rId15"/>
    <p:sldId id="261" r:id="rId16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7022"/>
    <a:srgbClr val="2B2121"/>
    <a:srgbClr val="D74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 autoAdjust="0"/>
    <p:restoredTop sz="83871" autoAdjust="0"/>
  </p:normalViewPr>
  <p:slideViewPr>
    <p:cSldViewPr snapToGrid="0" snapToObjects="1">
      <p:cViewPr>
        <p:scale>
          <a:sx n="100" d="100"/>
          <a:sy n="100" d="100"/>
        </p:scale>
        <p:origin x="-3496" y="-544"/>
      </p:cViewPr>
      <p:guideLst>
        <p:guide orient="horz" pos="1440"/>
        <p:guide pos="3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majeres\Build%20Up%20Skills\Statistiques%20g&#233;n&#233;rales%20artisanat\Salari&#233;s%20suivant%20Nationalit&#233;%20201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majeres\Build%20Up%20Skills\Statistiques%20sur%20les%20salaires\qualifications_salari&#233;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0851166610309"/>
          <c:y val="0.0945044761696523"/>
          <c:w val="0.620069078788464"/>
          <c:h val="0.549861869993583"/>
        </c:manualLayout>
      </c:layout>
      <c:bar3DChart>
        <c:barDir val="col"/>
        <c:grouping val="percentStacked"/>
        <c:varyColors val="0"/>
        <c:ser>
          <c:idx val="1"/>
          <c:order val="0"/>
          <c:tx>
            <c:strRef>
              <c:f>'Statistiques Salariés'!$A$40</c:f>
              <c:strCache>
                <c:ptCount val="1"/>
                <c:pt idx="0">
                  <c:v>Salariés frontaliers</c:v>
                </c:pt>
              </c:strCache>
            </c:strRef>
          </c:tx>
          <c:spPr>
            <a:solidFill>
              <a:srgbClr val="D7422A"/>
            </a:solidFill>
          </c:spPr>
          <c:invertIfNegative val="0"/>
          <c:cat>
            <c:numRef>
              <c:f>'Statistiques Salariés'!$B$38:$F$38</c:f>
              <c:numCache>
                <c:formatCode>General</c:formatCode>
                <c:ptCount val="5"/>
                <c:pt idx="0">
                  <c:v>1995.0</c:v>
                </c:pt>
                <c:pt idx="1">
                  <c:v>2000.0</c:v>
                </c:pt>
                <c:pt idx="2">
                  <c:v>2005.0</c:v>
                </c:pt>
                <c:pt idx="3">
                  <c:v>2010.0</c:v>
                </c:pt>
                <c:pt idx="4">
                  <c:v>2012.0</c:v>
                </c:pt>
              </c:numCache>
            </c:numRef>
          </c:cat>
          <c:val>
            <c:numRef>
              <c:f>'Statistiques Salariés'!$B$40:$F$40</c:f>
              <c:numCache>
                <c:formatCode>0%</c:formatCode>
                <c:ptCount val="5"/>
                <c:pt idx="0">
                  <c:v>0.320000000000002</c:v>
                </c:pt>
                <c:pt idx="1">
                  <c:v>0.380000000000002</c:v>
                </c:pt>
                <c:pt idx="2">
                  <c:v>0.44</c:v>
                </c:pt>
                <c:pt idx="3">
                  <c:v>0.47</c:v>
                </c:pt>
                <c:pt idx="4">
                  <c:v>0.48</c:v>
                </c:pt>
              </c:numCache>
            </c:numRef>
          </c:val>
        </c:ser>
        <c:ser>
          <c:idx val="2"/>
          <c:order val="1"/>
          <c:tx>
            <c:strRef>
              <c:f>'Statistiques Salariés'!$A$41</c:f>
              <c:strCache>
                <c:ptCount val="1"/>
                <c:pt idx="0">
                  <c:v>Salariés résidents étrangers</c:v>
                </c:pt>
              </c:strCache>
            </c:strRef>
          </c:tx>
          <c:spPr>
            <a:solidFill>
              <a:srgbClr val="E27022"/>
            </a:solidFill>
          </c:spPr>
          <c:invertIfNegative val="0"/>
          <c:cat>
            <c:numRef>
              <c:f>'Statistiques Salariés'!$B$38:$F$38</c:f>
              <c:numCache>
                <c:formatCode>General</c:formatCode>
                <c:ptCount val="5"/>
                <c:pt idx="0">
                  <c:v>1995.0</c:v>
                </c:pt>
                <c:pt idx="1">
                  <c:v>2000.0</c:v>
                </c:pt>
                <c:pt idx="2">
                  <c:v>2005.0</c:v>
                </c:pt>
                <c:pt idx="3">
                  <c:v>2010.0</c:v>
                </c:pt>
                <c:pt idx="4">
                  <c:v>2012.0</c:v>
                </c:pt>
              </c:numCache>
            </c:numRef>
          </c:cat>
          <c:val>
            <c:numRef>
              <c:f>'Statistiques Salariés'!$B$41:$F$41</c:f>
              <c:numCache>
                <c:formatCode>0%</c:formatCode>
                <c:ptCount val="5"/>
                <c:pt idx="0">
                  <c:v>0.52</c:v>
                </c:pt>
                <c:pt idx="1">
                  <c:v>0.48</c:v>
                </c:pt>
                <c:pt idx="2">
                  <c:v>0.45</c:v>
                </c:pt>
                <c:pt idx="3">
                  <c:v>0.43</c:v>
                </c:pt>
                <c:pt idx="4">
                  <c:v>0.42</c:v>
                </c:pt>
              </c:numCache>
            </c:numRef>
          </c:val>
        </c:ser>
        <c:ser>
          <c:idx val="0"/>
          <c:order val="2"/>
          <c:tx>
            <c:strRef>
              <c:f>'Statistiques Salariés'!$A$39</c:f>
              <c:strCache>
                <c:ptCount val="1"/>
                <c:pt idx="0">
                  <c:v>Salariés luxembourgeois</c:v>
                </c:pt>
              </c:strCache>
            </c:strRef>
          </c:tx>
          <c:spPr>
            <a:solidFill>
              <a:srgbClr val="2B2121"/>
            </a:solidFill>
          </c:spPr>
          <c:invertIfNegative val="0"/>
          <c:cat>
            <c:numRef>
              <c:f>'Statistiques Salariés'!$B$38:$F$38</c:f>
              <c:numCache>
                <c:formatCode>General</c:formatCode>
                <c:ptCount val="5"/>
                <c:pt idx="0">
                  <c:v>1995.0</c:v>
                </c:pt>
                <c:pt idx="1">
                  <c:v>2000.0</c:v>
                </c:pt>
                <c:pt idx="2">
                  <c:v>2005.0</c:v>
                </c:pt>
                <c:pt idx="3">
                  <c:v>2010.0</c:v>
                </c:pt>
                <c:pt idx="4">
                  <c:v>2012.0</c:v>
                </c:pt>
              </c:numCache>
            </c:numRef>
          </c:cat>
          <c:val>
            <c:numRef>
              <c:f>'Statistiques Salariés'!$B$39:$F$39</c:f>
              <c:numCache>
                <c:formatCode>0%</c:formatCode>
                <c:ptCount val="5"/>
                <c:pt idx="0">
                  <c:v>0.18</c:v>
                </c:pt>
                <c:pt idx="1">
                  <c:v>0.14</c:v>
                </c:pt>
                <c:pt idx="2">
                  <c:v>0.11</c:v>
                </c:pt>
                <c:pt idx="3">
                  <c:v>0.1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2074469992"/>
        <c:axId val="2114472712"/>
        <c:axId val="0"/>
      </c:bar3DChart>
      <c:catAx>
        <c:axId val="2074469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de-DE"/>
            </a:pPr>
            <a:endParaRPr lang="en-US"/>
          </a:p>
        </c:txPr>
        <c:crossAx val="2114472712"/>
        <c:crosses val="autoZero"/>
        <c:auto val="1"/>
        <c:lblAlgn val="ctr"/>
        <c:lblOffset val="100"/>
        <c:noMultiLvlLbl val="0"/>
      </c:catAx>
      <c:valAx>
        <c:axId val="211447271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lang="de-DE" b="0" i="0">
                <a:latin typeface="Univers LT Std 55"/>
                <a:cs typeface="Univers LT Std 55"/>
              </a:defRPr>
            </a:pPr>
            <a:endParaRPr lang="en-US"/>
          </a:p>
        </c:txPr>
        <c:crossAx val="20744699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de-DE" sz="900" b="0" i="0">
                <a:latin typeface="Univers LT Std 55"/>
                <a:cs typeface="Univers LT Std 55"/>
              </a:defRPr>
            </a:pPr>
            <a:endParaRPr lang="en-US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l">
              <a:defRPr/>
            </a:pPr>
            <a:r>
              <a:rPr lang="fr-LU" sz="1000" dirty="0"/>
              <a:t>Qualifications des cols bleus du secteur de la construction en 2011</a:t>
            </a:r>
          </a:p>
        </c:rich>
      </c:tx>
      <c:layout>
        <c:manualLayout>
          <c:xMode val="edge"/>
          <c:yMode val="edge"/>
          <c:x val="0.00233938364765071"/>
          <c:y val="0.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E27022">
                  <a:alpha val="45000"/>
                </a:srgbClr>
              </a:solidFill>
            </c:spPr>
          </c:dPt>
          <c:dPt>
            <c:idx val="1"/>
            <c:bubble3D val="0"/>
            <c:spPr>
              <a:solidFill>
                <a:srgbClr val="E27022"/>
              </a:solidFill>
            </c:spPr>
          </c:dPt>
          <c:dPt>
            <c:idx val="2"/>
            <c:bubble3D val="0"/>
            <c:spPr>
              <a:solidFill>
                <a:srgbClr val="D7422A"/>
              </a:solidFill>
            </c:spPr>
          </c:dPt>
          <c:dPt>
            <c:idx val="3"/>
            <c:bubble3D val="0"/>
            <c:spPr>
              <a:solidFill>
                <a:srgbClr val="FBDEBC"/>
              </a:solidFill>
            </c:spPr>
          </c:dPt>
          <c:dLbls>
            <c:dLbl>
              <c:idx val="0"/>
              <c:layout>
                <c:manualLayout>
                  <c:x val="-0.0685109145780684"/>
                  <c:y val="0.16440040306580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Feuil1!$W$25:$W$28</c:f>
              <c:strCache>
                <c:ptCount val="4"/>
                <c:pt idx="0">
                  <c:v>Mâitrise</c:v>
                </c:pt>
                <c:pt idx="1">
                  <c:v>CATP</c:v>
                </c:pt>
                <c:pt idx="2">
                  <c:v>Expérience</c:v>
                </c:pt>
                <c:pt idx="3">
                  <c:v>Non-qualifié</c:v>
                </c:pt>
              </c:strCache>
            </c:strRef>
          </c:cat>
          <c:val>
            <c:numRef>
              <c:f>Feuil1!$X$25:$X$28</c:f>
              <c:numCache>
                <c:formatCode>0.0%</c:formatCode>
                <c:ptCount val="4"/>
                <c:pt idx="0">
                  <c:v>0.0467892098352829</c:v>
                </c:pt>
                <c:pt idx="1">
                  <c:v>0.399299753322193</c:v>
                </c:pt>
                <c:pt idx="2">
                  <c:v>0.2664120315111</c:v>
                </c:pt>
                <c:pt idx="3">
                  <c:v>0.287499005331424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b="0" i="0">
          <a:latin typeface="Univers LT Std 55"/>
          <a:cs typeface="Univers LT Std 55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382FE-0BE0-7C43-B301-57898D18EC0E}" type="datetimeFigureOut">
              <a:rPr lang="fr-FR" smtClean="0"/>
              <a:t>26/11/15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FAFA4-D951-F547-A7AD-5FC30B5E9B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4172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3888E-8A5D-45EC-9052-C233E96574EA}" type="datetimeFigureOut">
              <a:rPr lang="de-DE" smtClean="0"/>
              <a:t>26/11/15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9A3A8-D624-458E-9642-BB8FECFE24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549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Bisherige</a:t>
            </a:r>
            <a:r>
              <a:rPr lang="de-DE" baseline="0" dirty="0" smtClean="0"/>
              <a:t> Aussage: ab 2017 AA für Wohnungsneubau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Dies beschreibt den Regelfall</a:t>
            </a:r>
            <a:endParaRPr lang="de-DE" dirty="0" smtClean="0"/>
          </a:p>
          <a:p>
            <a:r>
              <a:rPr lang="de-DE" baseline="0" dirty="0" smtClean="0"/>
              <a:t>Ja, aber, …..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852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dirty="0" smtClean="0"/>
              <a:t>BDT </a:t>
            </a:r>
            <a:r>
              <a:rPr lang="fr-CH" dirty="0" err="1" smtClean="0"/>
              <a:t>war</a:t>
            </a:r>
            <a:r>
              <a:rPr lang="fr-CH" dirty="0" smtClean="0"/>
              <a:t> </a:t>
            </a:r>
            <a:r>
              <a:rPr lang="fr-CH" dirty="0" err="1" smtClean="0"/>
              <a:t>ëmmer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Pflicht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fir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Subventiounen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ze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kréien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Werter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fir</a:t>
            </a:r>
            <a:r>
              <a:rPr lang="fr-CH" baseline="0" dirty="0" smtClean="0"/>
              <a:t> d’Klass AAA hu </a:t>
            </a:r>
            <a:r>
              <a:rPr lang="de-DE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≤ 0,6 </a:t>
            </a:r>
            <a:r>
              <a:rPr lang="de-DE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vol</a:t>
            </a:r>
            <a:r>
              <a:rPr lang="de-DE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/h</a:t>
            </a:r>
            <a:endParaRPr lang="de-DE" sz="1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384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Wichteg</a:t>
            </a:r>
            <a:r>
              <a:rPr lang="fr-CH" dirty="0" smtClean="0"/>
              <a:t> all Corps de </a:t>
            </a:r>
            <a:r>
              <a:rPr lang="fr-CH" dirty="0" err="1" smtClean="0"/>
              <a:t>Metier</a:t>
            </a:r>
            <a:r>
              <a:rPr lang="fr-CH" dirty="0" smtClean="0"/>
              <a:t> </a:t>
            </a:r>
            <a:r>
              <a:rPr lang="fr-CH" dirty="0" err="1" smtClean="0"/>
              <a:t>spillt</a:t>
            </a:r>
            <a:r>
              <a:rPr lang="fr-CH" dirty="0" smtClean="0"/>
              <a:t> </a:t>
            </a:r>
            <a:r>
              <a:rPr lang="fr-CH" dirty="0" err="1" smtClean="0"/>
              <a:t>bei</a:t>
            </a:r>
            <a:r>
              <a:rPr lang="fr-CH" dirty="0" smtClean="0"/>
              <a:t> der </a:t>
            </a:r>
            <a:r>
              <a:rPr lang="fr-CH" dirty="0" err="1" smtClean="0"/>
              <a:t>erfëllung</a:t>
            </a:r>
            <a:r>
              <a:rPr lang="fr-CH" baseline="0" dirty="0" smtClean="0"/>
              <a:t> </a:t>
            </a:r>
            <a:r>
              <a:rPr lang="fr-CH" baseline="0" dirty="0" err="1" smtClean="0"/>
              <a:t>vun</a:t>
            </a:r>
            <a:r>
              <a:rPr lang="fr-CH" baseline="0" dirty="0" smtClean="0"/>
              <a:t> enger </a:t>
            </a:r>
            <a:r>
              <a:rPr lang="fr-CH" baseline="0" dirty="0" err="1" smtClean="0"/>
              <a:t>guder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Luftdichtheet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eng</a:t>
            </a:r>
            <a:r>
              <a:rPr lang="fr-CH" baseline="0" dirty="0" smtClean="0"/>
              <a:t> Roll</a:t>
            </a:r>
          </a:p>
          <a:p>
            <a:pPr marL="171450" indent="-171450">
              <a:buFontTx/>
              <a:buChar char="-"/>
            </a:pPr>
            <a:r>
              <a:rPr lang="fr-CH" baseline="0" dirty="0" err="1" smtClean="0"/>
              <a:t>Gipser</a:t>
            </a:r>
            <a:endParaRPr lang="fr-CH" baseline="0" dirty="0" smtClean="0"/>
          </a:p>
          <a:p>
            <a:pPr marL="171450" indent="-171450">
              <a:buFontTx/>
              <a:buChar char="-"/>
            </a:pPr>
            <a:r>
              <a:rPr lang="fr-CH" baseline="0" dirty="0" err="1" smtClean="0"/>
              <a:t>Fensterinstallateur</a:t>
            </a:r>
            <a:endParaRPr lang="fr-CH" baseline="0" dirty="0" smtClean="0"/>
          </a:p>
          <a:p>
            <a:pPr marL="171450" indent="-171450">
              <a:buFontTx/>
              <a:buChar char="-"/>
            </a:pPr>
            <a:r>
              <a:rPr lang="fr-CH" baseline="0" dirty="0" err="1" smtClean="0"/>
              <a:t>Steckdosen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loftdicht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installeieren</a:t>
            </a:r>
            <a:r>
              <a:rPr lang="fr-CH" baseline="0" dirty="0" smtClean="0"/>
              <a:t>,</a:t>
            </a:r>
          </a:p>
          <a:p>
            <a:pPr marL="171450" indent="-171450">
              <a:buFontTx/>
              <a:buChar char="-"/>
            </a:pPr>
            <a:r>
              <a:rPr lang="fr-CH" baseline="0" dirty="0" smtClean="0"/>
              <a:t>Etc.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711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 smtClean="0">
                <a:solidFill>
                  <a:srgbClr val="4C565C"/>
                </a:solidFill>
                <a:latin typeface="Arial"/>
                <a:cs typeface="Arial"/>
              </a:rPr>
              <a:t>Regelfall</a:t>
            </a:r>
            <a:r>
              <a:rPr lang="de-DE" sz="1200" b="0" baseline="0" dirty="0" smtClean="0">
                <a:solidFill>
                  <a:srgbClr val="4C565C"/>
                </a:solidFill>
                <a:latin typeface="Arial"/>
                <a:cs typeface="Arial"/>
              </a:rPr>
              <a:t> ≠</a:t>
            </a:r>
            <a:r>
              <a:rPr lang="de-DE" sz="1200" b="0" dirty="0" smtClean="0">
                <a:solidFill>
                  <a:srgbClr val="4C565C"/>
                </a:solidFill>
                <a:latin typeface="Arial"/>
                <a:cs typeface="Arial"/>
              </a:rPr>
              <a:t> Einzelfall</a:t>
            </a:r>
            <a:r>
              <a:rPr lang="de-DE" sz="1200" b="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 smtClean="0">
                <a:solidFill>
                  <a:srgbClr val="4C565C"/>
                </a:solidFill>
                <a:latin typeface="Arial"/>
                <a:cs typeface="Arial"/>
              </a:rPr>
              <a:t>Avant-</a:t>
            </a:r>
            <a:r>
              <a:rPr lang="de-DE" sz="1200" b="0" dirty="0" err="1" smtClean="0">
                <a:solidFill>
                  <a:srgbClr val="4C565C"/>
                </a:solidFill>
                <a:latin typeface="Arial"/>
                <a:cs typeface="Arial"/>
              </a:rPr>
              <a:t>projet</a:t>
            </a:r>
            <a:r>
              <a:rPr lang="de-DE" sz="1200" b="0" baseline="0" dirty="0" smtClean="0">
                <a:solidFill>
                  <a:srgbClr val="4C565C"/>
                </a:solidFill>
                <a:latin typeface="Arial"/>
                <a:cs typeface="Arial"/>
              </a:rPr>
              <a:t> de Reglement: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 smtClean="0">
                <a:solidFill>
                  <a:srgbClr val="4C565C"/>
                </a:solidFill>
                <a:latin typeface="Arial"/>
                <a:cs typeface="Arial"/>
              </a:rPr>
              <a:t>Ein Wohnungsbaubau ist genehmigungsfähig sobald er die Vorgaben (U-Wert, Luftdichtehit, Anlagentechnik) des Referenzgebäudes unterschreitet.</a:t>
            </a:r>
          </a:p>
          <a:p>
            <a:pPr>
              <a:defRPr/>
            </a:pPr>
            <a:endParaRPr lang="fr-CH" b="1" u="sng" dirty="0" smtClean="0">
              <a:latin typeface="Anton"/>
            </a:endParaRPr>
          </a:p>
          <a:p>
            <a:pPr>
              <a:defRPr/>
            </a:pPr>
            <a:r>
              <a:rPr lang="fr-CH" b="1" u="sng" dirty="0" smtClean="0">
                <a:latin typeface="Anton"/>
              </a:rPr>
              <a:t>RGD en vigueur:</a:t>
            </a:r>
            <a:endParaRPr lang="fr-CH" u="sng" dirty="0" smtClean="0">
              <a:latin typeface="Anton"/>
            </a:endParaRPr>
          </a:p>
          <a:p>
            <a:pPr>
              <a:defRPr/>
            </a:pPr>
            <a:r>
              <a:rPr lang="fr-CH" u="sng" dirty="0" smtClean="0">
                <a:latin typeface="Anton"/>
              </a:rPr>
              <a:t>En règle générale:</a:t>
            </a:r>
            <a:r>
              <a:rPr lang="fr-CH" dirty="0" smtClean="0">
                <a:latin typeface="Anton"/>
              </a:rPr>
              <a:t> CPE habitation rempli les classes énergétiques AA (2017)</a:t>
            </a:r>
          </a:p>
          <a:p>
            <a:pPr>
              <a:defRPr/>
            </a:pPr>
            <a:r>
              <a:rPr lang="fr-CH" u="sng" dirty="0" smtClean="0">
                <a:latin typeface="Anton"/>
              </a:rPr>
              <a:t>Cas individuels</a:t>
            </a:r>
            <a:r>
              <a:rPr lang="fr-CH" sz="1100" u="sng" dirty="0" smtClean="0">
                <a:latin typeface="Anton"/>
                <a:sym typeface="Wingdings" pitchFamily="2" charset="2"/>
              </a:rPr>
              <a:t>:</a:t>
            </a:r>
            <a:r>
              <a:rPr lang="fr-CH" sz="1100" dirty="0" smtClean="0">
                <a:latin typeface="Anton"/>
                <a:sym typeface="Wingdings" pitchFamily="2" charset="2"/>
              </a:rPr>
              <a:t> </a:t>
            </a:r>
            <a:r>
              <a:rPr lang="fr-CH" dirty="0" smtClean="0">
                <a:solidFill>
                  <a:srgbClr val="C00000"/>
                </a:solidFill>
                <a:latin typeface="Anton"/>
                <a:sym typeface="Wingdings" pitchFamily="2" charset="2"/>
              </a:rPr>
              <a:t>Permis de bâtir </a:t>
            </a:r>
            <a:r>
              <a:rPr lang="fr-CH" dirty="0" smtClean="0">
                <a:latin typeface="Anton"/>
                <a:sym typeface="Wingdings" pitchFamily="2" charset="2"/>
              </a:rPr>
              <a:t>classe énergétique </a:t>
            </a:r>
            <a:r>
              <a:rPr lang="fr-CH" dirty="0" smtClean="0">
                <a:latin typeface="Anton"/>
              </a:rPr>
              <a:t>AB possible </a:t>
            </a:r>
          </a:p>
          <a:p>
            <a:pPr>
              <a:defRPr/>
            </a:pPr>
            <a:r>
              <a:rPr lang="fr-CH" b="1" u="sng" dirty="0" smtClean="0">
                <a:latin typeface="Anton"/>
              </a:rPr>
              <a:t>Avant projet:</a:t>
            </a:r>
            <a:endParaRPr lang="fr-CH" dirty="0" smtClean="0">
              <a:latin typeface="Anton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fr-CH" dirty="0" smtClean="0">
                <a:latin typeface="Anton"/>
              </a:rPr>
              <a:t>Valeur classe AA reste la même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fr-CH" dirty="0" smtClean="0">
                <a:solidFill>
                  <a:srgbClr val="C00000"/>
                </a:solidFill>
                <a:latin typeface="Anton"/>
              </a:rPr>
              <a:t>Permis de bâtir </a:t>
            </a:r>
            <a:r>
              <a:rPr lang="fr-CH" dirty="0" smtClean="0">
                <a:latin typeface="Anton"/>
              </a:rPr>
              <a:t>= bâtiment de référence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430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163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Vorteil</a:t>
            </a:r>
            <a:r>
              <a:rPr lang="fr-CH" dirty="0" smtClean="0"/>
              <a:t>: </a:t>
            </a:r>
            <a:r>
              <a:rPr lang="fr-CH" dirty="0" err="1" smtClean="0"/>
              <a:t>alle</a:t>
            </a:r>
            <a:r>
              <a:rPr lang="fr-CH" dirty="0" smtClean="0"/>
              <a:t> </a:t>
            </a:r>
            <a:r>
              <a:rPr lang="fr-CH" dirty="0" err="1" smtClean="0"/>
              <a:t>Gebäude</a:t>
            </a:r>
            <a:r>
              <a:rPr lang="fr-CH" dirty="0" smtClean="0"/>
              <a:t> </a:t>
            </a:r>
            <a:r>
              <a:rPr lang="fr-CH" dirty="0" err="1" smtClean="0"/>
              <a:t>gleich</a:t>
            </a:r>
            <a:r>
              <a:rPr lang="fr-CH" dirty="0" smtClean="0"/>
              <a:t> </a:t>
            </a:r>
            <a:r>
              <a:rPr lang="fr-CH" sz="1200" dirty="0" smtClean="0"/>
              <a:t>(</a:t>
            </a:r>
            <a:r>
              <a:rPr lang="fr-CH" sz="1200" dirty="0" err="1" smtClean="0"/>
              <a:t>nicht</a:t>
            </a:r>
            <a:r>
              <a:rPr lang="fr-CH" sz="1200" dirty="0" smtClean="0"/>
              <a:t> </a:t>
            </a:r>
            <a:r>
              <a:rPr lang="fr-CH" sz="1200" dirty="0" err="1" smtClean="0"/>
              <a:t>mehr</a:t>
            </a:r>
            <a:r>
              <a:rPr lang="fr-CH" sz="1200" dirty="0" smtClean="0"/>
              <a:t> </a:t>
            </a:r>
            <a:r>
              <a:rPr lang="fr-CH" sz="1200" dirty="0" err="1" smtClean="0"/>
              <a:t>nach</a:t>
            </a:r>
            <a:r>
              <a:rPr lang="fr-CH" sz="1200" dirty="0" smtClean="0"/>
              <a:t> A/V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Verhältnis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beeinflussbach</a:t>
            </a:r>
            <a:r>
              <a:rPr lang="fr-CH" sz="1200" baseline="0" dirty="0" smtClean="0"/>
              <a:t> = </a:t>
            </a:r>
            <a:r>
              <a:rPr lang="fr-CH" sz="1200" baseline="0" dirty="0" err="1" smtClean="0"/>
              <a:t>Kompaktheit</a:t>
            </a:r>
            <a:r>
              <a:rPr lang="fr-CH" sz="1200" baseline="0" dirty="0" smtClean="0"/>
              <a:t> des </a:t>
            </a:r>
            <a:r>
              <a:rPr lang="fr-CH" sz="1200" baseline="0" dirty="0" err="1" smtClean="0"/>
              <a:t>Gebäude</a:t>
            </a:r>
            <a:r>
              <a:rPr lang="fr-CH" sz="1200" baseline="0" dirty="0" smtClean="0"/>
              <a:t>) </a:t>
            </a:r>
          </a:p>
          <a:p>
            <a:r>
              <a:rPr lang="fr-CH" sz="1200" baseline="0" dirty="0" err="1" smtClean="0"/>
              <a:t>Realisierbarkeit</a:t>
            </a:r>
            <a:r>
              <a:rPr lang="fr-CH" sz="1200" baseline="0" dirty="0" smtClean="0"/>
              <a:t> der </a:t>
            </a:r>
            <a:r>
              <a:rPr lang="fr-CH" sz="1200" baseline="0" dirty="0" err="1" smtClean="0"/>
              <a:t>energetischen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Anforderungen</a:t>
            </a:r>
            <a:r>
              <a:rPr lang="fr-CH" sz="1200" baseline="0" dirty="0" smtClean="0"/>
              <a:t> an </a:t>
            </a:r>
            <a:r>
              <a:rPr lang="fr-CH" sz="1200" baseline="0" dirty="0" err="1" smtClean="0"/>
              <a:t>jedem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Standort</a:t>
            </a:r>
            <a:r>
              <a:rPr lang="fr-CH" sz="1200" baseline="0" dirty="0" smtClean="0"/>
              <a:t> </a:t>
            </a:r>
          </a:p>
          <a:p>
            <a:r>
              <a:rPr lang="fr-CH" sz="1200" b="1" baseline="0" dirty="0" smtClean="0">
                <a:solidFill>
                  <a:srgbClr val="C00000"/>
                </a:solidFill>
              </a:rPr>
              <a:t>(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z.B</a:t>
            </a:r>
            <a:r>
              <a:rPr lang="fr-CH" sz="1200" b="1" baseline="0" dirty="0" smtClean="0">
                <a:solidFill>
                  <a:srgbClr val="C00000"/>
                </a:solidFill>
              </a:rPr>
              <a:t>.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Windexponiert</a:t>
            </a:r>
            <a:r>
              <a:rPr lang="fr-CH" sz="1200" b="1" baseline="0" dirty="0" smtClean="0">
                <a:solidFill>
                  <a:srgbClr val="C00000"/>
                </a:solidFill>
              </a:rPr>
              <a:t>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od</a:t>
            </a:r>
            <a:r>
              <a:rPr lang="fr-CH" sz="1200" b="1" baseline="0" dirty="0" smtClean="0">
                <a:solidFill>
                  <a:srgbClr val="C00000"/>
                </a:solidFill>
              </a:rPr>
              <a:t>.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Geschützt</a:t>
            </a:r>
            <a:r>
              <a:rPr lang="fr-CH" sz="1200" b="1" baseline="0" dirty="0" smtClean="0">
                <a:solidFill>
                  <a:srgbClr val="C00000"/>
                </a:solidFill>
              </a:rPr>
              <a:t>;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Verschattung</a:t>
            </a:r>
            <a:r>
              <a:rPr lang="fr-CH" sz="1200" b="1" baseline="0" dirty="0" smtClean="0">
                <a:solidFill>
                  <a:srgbClr val="C00000"/>
                </a:solidFill>
              </a:rPr>
              <a:t>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durch</a:t>
            </a:r>
            <a:r>
              <a:rPr lang="fr-CH" sz="1200" b="1" baseline="0" dirty="0" smtClean="0">
                <a:solidFill>
                  <a:srgbClr val="C00000"/>
                </a:solidFill>
              </a:rPr>
              <a:t>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andere</a:t>
            </a:r>
            <a:r>
              <a:rPr lang="fr-CH" sz="1200" b="1" baseline="0" dirty="0" smtClean="0">
                <a:solidFill>
                  <a:srgbClr val="C00000"/>
                </a:solidFill>
              </a:rPr>
              <a:t>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Gebäude</a:t>
            </a:r>
            <a:r>
              <a:rPr lang="fr-CH" sz="1200" b="1" baseline="0" dirty="0" smtClean="0">
                <a:solidFill>
                  <a:srgbClr val="C00000"/>
                </a:solidFill>
              </a:rPr>
              <a:t>; 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Orientierung</a:t>
            </a:r>
            <a:r>
              <a:rPr lang="fr-CH" sz="1200" b="1" baseline="0" dirty="0" smtClean="0">
                <a:solidFill>
                  <a:srgbClr val="C00000"/>
                </a:solidFill>
              </a:rPr>
              <a:t>/</a:t>
            </a:r>
            <a:r>
              <a:rPr lang="fr-CH" sz="1200" b="1" baseline="0" dirty="0" err="1" smtClean="0">
                <a:solidFill>
                  <a:srgbClr val="C00000"/>
                </a:solidFill>
              </a:rPr>
              <a:t>Besonnung</a:t>
            </a:r>
            <a:r>
              <a:rPr lang="fr-CH" sz="1200" b="1" baseline="0" dirty="0" smtClean="0">
                <a:solidFill>
                  <a:srgbClr val="C00000"/>
                </a:solidFill>
              </a:rPr>
              <a:t>)!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200" baseline="0" dirty="0" err="1" smtClean="0"/>
              <a:t>Baugenemigung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genämigt</a:t>
            </a:r>
            <a:r>
              <a:rPr lang="fr-CH" sz="1200" baseline="0" dirty="0" smtClean="0"/>
              <a:t> </a:t>
            </a:r>
            <a:r>
              <a:rPr lang="fr-CH" sz="1200" baseline="0" dirty="0" err="1" smtClean="0"/>
              <a:t>wenn</a:t>
            </a:r>
            <a:r>
              <a:rPr lang="fr-CH" sz="1200" baseline="0" dirty="0" smtClean="0"/>
              <a:t>: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</a:rPr>
              <a:t>Neues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</a:rPr>
              <a:t>Gebäude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</a:rPr>
              <a:t>≤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</a:rPr>
              <a:t>Referenzgebäude</a:t>
            </a:r>
            <a:endParaRPr lang="fr-FR" sz="1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</a:rPr>
              <a:t>Es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kann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vorkommen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dass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eine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Klasse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AB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oder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BC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eine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Baugenehmigung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bekommen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solange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die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Angaben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der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Referenzangaben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eingehalten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wurde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!!!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Nächster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Slide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zeigt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die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Orientierungswerte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 des </a:t>
            </a:r>
            <a:r>
              <a:rPr lang="fr-FR" sz="1200" baseline="0" dirty="0" err="1" smtClean="0">
                <a:solidFill>
                  <a:srgbClr val="4C565C"/>
                </a:solidFill>
                <a:latin typeface="Arial"/>
                <a:cs typeface="Arial"/>
              </a:rPr>
              <a:t>Referenzgebäudes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</a:rPr>
              <a:t>!!</a:t>
            </a:r>
            <a:endParaRPr lang="fr-FR" sz="1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endParaRPr lang="fr-CH" sz="1200" baseline="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4458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Bâtiments neuf 	=&gt; 2021</a:t>
            </a:r>
            <a:r>
              <a:rPr lang="fr-CH" baseline="0" dirty="0" smtClean="0"/>
              <a:t> </a:t>
            </a:r>
            <a:r>
              <a:rPr lang="fr-CH" baseline="0" dirty="0" err="1" smtClean="0"/>
              <a:t>nZEB</a:t>
            </a:r>
            <a:endParaRPr lang="fr-CH" baseline="0" dirty="0" smtClean="0"/>
          </a:p>
          <a:p>
            <a:r>
              <a:rPr lang="fr-CH" dirty="0" smtClean="0"/>
              <a:t>Bâtiments </a:t>
            </a:r>
            <a:r>
              <a:rPr lang="fr-CH" baseline="0" dirty="0" smtClean="0"/>
              <a:t>publics 	=&gt; 2019 </a:t>
            </a:r>
            <a:r>
              <a:rPr lang="fr-CH" baseline="0" dirty="0" err="1" smtClean="0"/>
              <a:t>nZEB</a:t>
            </a:r>
            <a:r>
              <a:rPr lang="fr-CH" baseline="0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65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Studie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Kostenoptimalität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(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Auftrag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Ministère de l’économie, 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2013)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hat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gezeigt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,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dass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das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Wärmeschutzniveau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A, mit der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derzeit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zur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Verfügung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stehenden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Technologien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,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unter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wirtschaftlichen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Gesichtspunkten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nicht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weiter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verbessert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werden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muss</a:t>
            </a:r>
            <a:endParaRPr lang="fr-FR" sz="1200" dirty="0" smtClean="0">
              <a:solidFill>
                <a:srgbClr val="4C565C"/>
              </a:solidFill>
              <a:latin typeface="Arial"/>
              <a:cs typeface="Arial"/>
              <a:sym typeface="Wingdings" pitchFamily="2" charset="2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4979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Studie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Kostenoptimalität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(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Auftrag</a:t>
            </a:r>
            <a:r>
              <a:rPr lang="fr-FR" sz="1200" baseline="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Ministère de l’économie, 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2013)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hat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gezeigt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,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dass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das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Wärmeschutzniveau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A, mit der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derzeit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zur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Verfügung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stehenden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Technologien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,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unter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wirtschaftlichen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Gesichtspunkten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nicht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weiter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verbessert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werden</a:t>
            </a:r>
            <a:r>
              <a:rPr lang="fr-FR" sz="12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FR" sz="1200" dirty="0" err="1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muss</a:t>
            </a:r>
            <a:endParaRPr lang="fr-FR" sz="1200" dirty="0" smtClean="0">
              <a:solidFill>
                <a:srgbClr val="4C565C"/>
              </a:solidFill>
              <a:latin typeface="Arial"/>
              <a:cs typeface="Arial"/>
              <a:sym typeface="Wingdings" pitchFamily="2" charset="2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6661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Bis </a:t>
            </a:r>
            <a:r>
              <a:rPr lang="fr-CH" dirty="0" err="1" smtClean="0"/>
              <a:t>elo</a:t>
            </a:r>
            <a:r>
              <a:rPr lang="fr-CH" dirty="0" smtClean="0"/>
              <a:t> </a:t>
            </a:r>
            <a:r>
              <a:rPr lang="fr-CH" dirty="0" err="1" smtClean="0"/>
              <a:t>gesinn</a:t>
            </a:r>
            <a:r>
              <a:rPr lang="fr-CH" dirty="0" smtClean="0"/>
              <a:t> </a:t>
            </a:r>
            <a:r>
              <a:rPr lang="fr-CH" dirty="0" err="1" smtClean="0"/>
              <a:t>waat</a:t>
            </a:r>
            <a:r>
              <a:rPr lang="fr-CH" dirty="0" smtClean="0"/>
              <a:t> </a:t>
            </a:r>
            <a:r>
              <a:rPr lang="fr-CH" dirty="0" err="1" smtClean="0"/>
              <a:t>kennt</a:t>
            </a:r>
            <a:r>
              <a:rPr lang="fr-CH" dirty="0" smtClean="0"/>
              <a:t> (</a:t>
            </a:r>
            <a:r>
              <a:rPr lang="fr-CH" dirty="0" err="1" smtClean="0"/>
              <a:t>Ännerungen</a:t>
            </a:r>
            <a:r>
              <a:rPr lang="fr-CH" dirty="0" smtClean="0"/>
              <a:t>)</a:t>
            </a:r>
            <a:r>
              <a:rPr lang="fr-CH" baseline="0" dirty="0" smtClean="0"/>
              <a:t> an </a:t>
            </a:r>
            <a:r>
              <a:rPr lang="fr-CH" baseline="0" dirty="0" err="1" smtClean="0"/>
              <a:t>elo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waat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fir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Iech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wichteg</a:t>
            </a:r>
            <a:r>
              <a:rPr lang="fr-CH" baseline="0" dirty="0" smtClean="0"/>
              <a:t> </a:t>
            </a:r>
            <a:r>
              <a:rPr lang="fr-CH" baseline="0" dirty="0" err="1" smtClean="0"/>
              <a:t>ze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wëssen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ass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beim</a:t>
            </a:r>
            <a:r>
              <a:rPr lang="fr-CH" baseline="0" dirty="0" smtClean="0"/>
              <a:t> Bau </a:t>
            </a:r>
            <a:r>
              <a:rPr lang="fr-CH" baseline="0" dirty="0" err="1" smtClean="0"/>
              <a:t>vun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engem</a:t>
            </a:r>
            <a:r>
              <a:rPr lang="fr-CH" baseline="0" dirty="0" smtClean="0"/>
              <a:t> </a:t>
            </a:r>
            <a:r>
              <a:rPr lang="fr-CH" baseline="0" dirty="0" err="1" smtClean="0"/>
              <a:t>Haus</a:t>
            </a:r>
            <a:r>
              <a:rPr lang="fr-CH" baseline="0" dirty="0" smtClean="0"/>
              <a:t>!!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baseline="0" dirty="0" smtClean="0"/>
              <a:t>Ob </a:t>
            </a:r>
            <a:r>
              <a:rPr lang="fr-CH" baseline="0" dirty="0" err="1" smtClean="0"/>
              <a:t>denen</a:t>
            </a:r>
            <a:r>
              <a:rPr lang="fr-CH" baseline="0" dirty="0" smtClean="0"/>
              <a:t> 5 </a:t>
            </a:r>
            <a:r>
              <a:rPr lang="fr-CH" baseline="0" dirty="0" err="1" smtClean="0"/>
              <a:t>eichten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Saiten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vum</a:t>
            </a:r>
            <a:r>
              <a:rPr lang="fr-CH" baseline="0" dirty="0" smtClean="0"/>
              <a:t> CPE </a:t>
            </a:r>
            <a:r>
              <a:rPr lang="fr-CH" baseline="0" dirty="0" err="1" smtClean="0"/>
              <a:t>wäert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dir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awer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fir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ären</a:t>
            </a:r>
            <a:r>
              <a:rPr lang="fr-CH" baseline="0" dirty="0" smtClean="0"/>
              <a:t> Projet net di </a:t>
            </a:r>
            <a:r>
              <a:rPr lang="fr-CH" baseline="0" dirty="0" err="1" smtClean="0"/>
              <a:t>neideg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Informatiounen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fannen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dir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braucht</a:t>
            </a:r>
            <a:r>
              <a:rPr lang="fr-CH" baseline="0" dirty="0" smtClean="0"/>
              <a:t> den </a:t>
            </a:r>
            <a:r>
              <a:rPr lang="fr-CH" baseline="0" dirty="0" err="1" smtClean="0"/>
              <a:t>kompletten</a:t>
            </a:r>
            <a:r>
              <a:rPr lang="fr-CH" baseline="0" dirty="0" smtClean="0"/>
              <a:t> CPE, </a:t>
            </a:r>
            <a:r>
              <a:rPr lang="fr-CH" baseline="0" dirty="0" err="1" smtClean="0"/>
              <a:t>d.h</a:t>
            </a:r>
            <a:r>
              <a:rPr lang="fr-CH" baseline="0" dirty="0" smtClean="0"/>
              <a:t>. d’</a:t>
            </a:r>
            <a:r>
              <a:rPr lang="fr-CH" baseline="0" dirty="0" err="1" smtClean="0"/>
              <a:t>Berechnungen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vum</a:t>
            </a:r>
            <a:r>
              <a:rPr lang="fr-CH" baseline="0" dirty="0" smtClean="0"/>
              <a:t> CPE!!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8542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dirty="0" err="1" smtClean="0"/>
              <a:t>Baugenehmigung</a:t>
            </a:r>
            <a:r>
              <a:rPr lang="fr-CH" dirty="0" smtClean="0"/>
              <a:t> CPE!! =</a:t>
            </a:r>
            <a:r>
              <a:rPr lang="fr-CH" baseline="0" dirty="0" smtClean="0"/>
              <a:t> </a:t>
            </a:r>
            <a:r>
              <a:rPr lang="fr-CH" baseline="0" dirty="0" err="1" smtClean="0"/>
              <a:t>theoretische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Berechnung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wenn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Änderung</a:t>
            </a:r>
            <a:r>
              <a:rPr lang="fr-CH" baseline="0" dirty="0" smtClean="0"/>
              <a:t> </a:t>
            </a:r>
            <a:r>
              <a:rPr lang="fr-CH" baseline="0" dirty="0" smtClean="0">
                <a:sym typeface="Wingdings" pitchFamily="2" charset="2"/>
              </a:rPr>
              <a:t> </a:t>
            </a:r>
            <a:r>
              <a:rPr lang="fr-CH" baseline="0" dirty="0" err="1" smtClean="0">
                <a:sym typeface="Wingdings" pitchFamily="2" charset="2"/>
              </a:rPr>
              <a:t>Risiko</a:t>
            </a:r>
            <a:r>
              <a:rPr lang="fr-CH" baseline="0" dirty="0" smtClean="0">
                <a:sym typeface="Wingdings" pitchFamily="2" charset="2"/>
              </a:rPr>
              <a:t> net </a:t>
            </a:r>
            <a:r>
              <a:rPr lang="fr-CH" baseline="0" dirty="0" err="1" smtClean="0">
                <a:sym typeface="Wingdings" pitchFamily="2" charset="2"/>
              </a:rPr>
              <a:t>mei</a:t>
            </a:r>
            <a:r>
              <a:rPr lang="fr-CH" baseline="0" dirty="0" smtClean="0">
                <a:sym typeface="Wingdings" pitchFamily="2" charset="2"/>
              </a:rPr>
              <a:t> an der </a:t>
            </a:r>
            <a:r>
              <a:rPr lang="fr-CH" baseline="0" dirty="0" err="1" smtClean="0">
                <a:sym typeface="Wingdings" pitchFamily="2" charset="2"/>
              </a:rPr>
              <a:t>Berechneter</a:t>
            </a:r>
            <a:r>
              <a:rPr lang="fr-CH" baseline="0" dirty="0" smtClean="0">
                <a:sym typeface="Wingdings" pitchFamily="2" charset="2"/>
              </a:rPr>
              <a:t> </a:t>
            </a:r>
            <a:r>
              <a:rPr lang="fr-CH" baseline="0" dirty="0" err="1" smtClean="0">
                <a:sym typeface="Wingdings" pitchFamily="2" charset="2"/>
              </a:rPr>
              <a:t>Klasse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9A3A8-D624-458E-9642-BB8FECFE246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417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Relationship Id="rId3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2" Type="http://schemas.openxmlformats.org/officeDocument/2006/relationships/chart" Target="../charts/chart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MYE_1506187_LUXBUILD2020_cover.ai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/>
          <p:cNvSpPr txBox="1">
            <a:spLocks/>
          </p:cNvSpPr>
          <p:nvPr userDrawn="1"/>
        </p:nvSpPr>
        <p:spPr>
          <a:xfrm>
            <a:off x="0" y="1162391"/>
            <a:ext cx="9144000" cy="4678411"/>
          </a:xfrm>
          <a:prstGeom prst="rect">
            <a:avLst/>
          </a:prstGeom>
          <a:solidFill>
            <a:srgbClr val="D7D1CB">
              <a:alpha val="5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pic>
        <p:nvPicPr>
          <p:cNvPr id="12" name="Image 11" descr="MYE_1506187_LUXBUILD2020_LOGO.ai"/>
          <p:cNvPicPr>
            <a:picLocks noChangeAspect="1"/>
          </p:cNvPicPr>
          <p:nvPr userDrawn="1"/>
        </p:nvPicPr>
        <p:blipFill>
          <a:blip r:embed="rId2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  <p:sp>
        <p:nvSpPr>
          <p:cNvPr id="15" name="Titre 1"/>
          <p:cNvSpPr txBox="1">
            <a:spLocks/>
          </p:cNvSpPr>
          <p:nvPr userDrawn="1"/>
        </p:nvSpPr>
        <p:spPr>
          <a:xfrm>
            <a:off x="0" y="663272"/>
            <a:ext cx="9144000" cy="632128"/>
          </a:xfrm>
          <a:prstGeom prst="rect">
            <a:avLst/>
          </a:prstGeom>
          <a:solidFill>
            <a:srgbClr val="E2702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20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507258"/>
            <a:ext cx="8229600" cy="617448"/>
          </a:xfrm>
          <a:prstGeom prst="rect">
            <a:avLst/>
          </a:prstGeom>
        </p:spPr>
        <p:txBody>
          <a:bodyPr anchor="ctr"/>
          <a:lstStyle>
            <a:lvl1pPr marL="360363" indent="-360363">
              <a:lnSpc>
                <a:spcPct val="200000"/>
              </a:lnSpc>
              <a:spcBef>
                <a:spcPts val="400"/>
              </a:spcBef>
              <a:buFont typeface="Wingdings" charset="2"/>
              <a:buNone/>
              <a:tabLst>
                <a:tab pos="360363" algn="l"/>
              </a:tabLst>
              <a:defRPr sz="20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err="1" smtClean="0"/>
              <a:t>Inhaltsverzeichnis</a:t>
            </a:r>
            <a:endParaRPr lang="fr-FR" dirty="0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2" name="Textfeld 1"/>
          <p:cNvSpPr txBox="1"/>
          <p:nvPr userDrawn="1"/>
        </p:nvSpPr>
        <p:spPr>
          <a:xfrm>
            <a:off x="470360" y="1457733"/>
            <a:ext cx="8229600" cy="379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lnSpc>
                <a:spcPct val="200000"/>
              </a:lnSpc>
              <a:spcBef>
                <a:spcPts val="400"/>
              </a:spcBef>
              <a:buFont typeface="Wingdings" charset="2"/>
              <a:buNone/>
              <a:tabLst>
                <a:tab pos="360363" algn="l"/>
              </a:tabLst>
            </a:pPr>
            <a:r>
              <a:rPr lang="fr-CH" sz="2000" b="1" dirty="0" smtClean="0">
                <a:solidFill>
                  <a:srgbClr val="4C565C"/>
                </a:solidFill>
                <a:latin typeface="Arial"/>
                <a:cs typeface="Arial"/>
              </a:rPr>
              <a:t>1.</a:t>
            </a:r>
            <a:r>
              <a:rPr lang="fr-CH" sz="2000" b="1" baseline="0" dirty="0" smtClean="0">
                <a:solidFill>
                  <a:srgbClr val="4C565C"/>
                </a:solidFill>
                <a:latin typeface="Arial"/>
                <a:cs typeface="Arial"/>
              </a:rPr>
              <a:t>  </a:t>
            </a:r>
            <a:r>
              <a:rPr lang="fr-CH" sz="2000" b="1" dirty="0" smtClean="0">
                <a:solidFill>
                  <a:srgbClr val="4C565C"/>
                </a:solidFill>
                <a:latin typeface="Arial"/>
                <a:cs typeface="Arial"/>
              </a:rPr>
              <a:t>Règlement Grand-ducal concernant la performance énergétique des bâtiments d’habitation</a:t>
            </a:r>
          </a:p>
          <a:p>
            <a:pPr marL="342900" marR="0" indent="-342900" algn="l" defTabSz="4572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charset="2"/>
              <a:buAutoNum type="arabicPeriod" startAt="2"/>
              <a:tabLst/>
              <a:defRPr/>
            </a:pPr>
            <a:r>
              <a:rPr lang="fr-CH" sz="2000" b="1" dirty="0" smtClean="0">
                <a:solidFill>
                  <a:srgbClr val="4C565C"/>
                </a:solidFill>
                <a:latin typeface="Arial"/>
                <a:cs typeface="Arial"/>
              </a:rPr>
              <a:t>Avant-projet de Règlement Grand-ducal </a:t>
            </a:r>
          </a:p>
          <a:p>
            <a:pPr marL="342900" marR="0" indent="-342900" algn="l" defTabSz="4572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charset="2"/>
              <a:buAutoNum type="arabicPeriod" startAt="2"/>
              <a:tabLst/>
              <a:defRPr/>
            </a:pPr>
            <a:r>
              <a:rPr lang="de-DE" sz="2000" b="1" dirty="0" smtClean="0">
                <a:solidFill>
                  <a:srgbClr val="4C565C"/>
                </a:solidFill>
                <a:latin typeface="Arial"/>
                <a:cs typeface="Arial"/>
              </a:rPr>
              <a:t>Informationen für den Handwerker</a:t>
            </a:r>
          </a:p>
          <a:p>
            <a:pPr marL="342900" marR="0" indent="-342900" algn="l" defTabSz="4572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charset="2"/>
              <a:buAutoNum type="arabicPeriod" startAt="2"/>
              <a:tabLst/>
              <a:defRPr/>
            </a:pPr>
            <a:r>
              <a:rPr lang="de-DE" sz="2000" b="1" dirty="0" smtClean="0">
                <a:solidFill>
                  <a:srgbClr val="4C565C"/>
                </a:solidFill>
                <a:latin typeface="Arial"/>
                <a:cs typeface="Arial"/>
              </a:rPr>
              <a:t>Luftdichtheit: eine gewerk-übergreifende Herausforderung</a:t>
            </a:r>
          </a:p>
          <a:p>
            <a:pPr marL="0" marR="0" indent="0" algn="l" defTabSz="457200" rtl="0" eaLnBrk="1" fontAlgn="auto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fr-CH" sz="1800" b="1" dirty="0" smtClean="0">
              <a:solidFill>
                <a:srgbClr val="4C565C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/>
          <p:cNvSpPr txBox="1">
            <a:spLocks/>
          </p:cNvSpPr>
          <p:nvPr userDrawn="1"/>
        </p:nvSpPr>
        <p:spPr>
          <a:xfrm>
            <a:off x="0" y="1162391"/>
            <a:ext cx="9144000" cy="4678411"/>
          </a:xfrm>
          <a:prstGeom prst="rect">
            <a:avLst/>
          </a:prstGeom>
          <a:solidFill>
            <a:srgbClr val="D7D1CB">
              <a:alpha val="5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pic>
        <p:nvPicPr>
          <p:cNvPr id="12" name="Image 11" descr="MYE_1506187_LUXBUILD2020_LOGO.ai"/>
          <p:cNvPicPr>
            <a:picLocks noChangeAspect="1"/>
          </p:cNvPicPr>
          <p:nvPr userDrawn="1"/>
        </p:nvPicPr>
        <p:blipFill>
          <a:blip r:embed="rId2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  <p:sp>
        <p:nvSpPr>
          <p:cNvPr id="15" name="Titre 1"/>
          <p:cNvSpPr txBox="1">
            <a:spLocks/>
          </p:cNvSpPr>
          <p:nvPr userDrawn="1"/>
        </p:nvSpPr>
        <p:spPr>
          <a:xfrm>
            <a:off x="0" y="663272"/>
            <a:ext cx="9144000" cy="650373"/>
          </a:xfrm>
          <a:prstGeom prst="rect">
            <a:avLst/>
          </a:prstGeom>
          <a:solidFill>
            <a:srgbClr val="E2702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20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663272"/>
            <a:ext cx="8229600" cy="650373"/>
          </a:xfrm>
          <a:prstGeom prst="rect">
            <a:avLst/>
          </a:prstGeom>
        </p:spPr>
        <p:txBody>
          <a:bodyPr anchor="ctr"/>
          <a:lstStyle>
            <a:lvl1pPr>
              <a:buNone/>
              <a:defRPr sz="20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err="1" smtClean="0"/>
              <a:t>Rgd</a:t>
            </a:r>
            <a:r>
              <a:rPr lang="fr-FR" dirty="0" smtClean="0"/>
              <a:t> concernant la PERFORMANCE</a:t>
            </a:r>
          </a:p>
          <a:p>
            <a:pPr lvl="0"/>
            <a:r>
              <a:rPr lang="fr-FR" dirty="0" err="1" smtClean="0"/>
              <a:t>éNERGéTIQUE</a:t>
            </a:r>
            <a:r>
              <a:rPr lang="fr-FR" dirty="0" smtClean="0"/>
              <a:t> DES BÂTIMENTS D’HABITATION</a:t>
            </a:r>
            <a:endParaRPr lang="fr-FR" dirty="0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Picture 2" descr="Y:\Image Bank\Picture Gallery_DAE Structuré\Flyers\Aides financières 2013\finanzbeihilfen_de.jpg"/>
          <p:cNvPicPr>
            <a:picLocks noChangeAspect="1" noChangeArrowheads="1"/>
          </p:cNvPicPr>
          <p:nvPr userDrawn="1"/>
        </p:nvPicPr>
        <p:blipFill>
          <a:blip r:embed="rId3" cstate="screen"/>
          <a:srcRect l="15301" t="59255" r="18472" b="18576"/>
          <a:stretch>
            <a:fillRect/>
          </a:stretch>
        </p:blipFill>
        <p:spPr bwMode="auto">
          <a:xfrm>
            <a:off x="576470" y="2088954"/>
            <a:ext cx="7578936" cy="3559471"/>
          </a:xfrm>
          <a:prstGeom prst="rect">
            <a:avLst/>
          </a:prstGeom>
          <a:noFill/>
        </p:spPr>
      </p:pic>
      <p:sp>
        <p:nvSpPr>
          <p:cNvPr id="14" name="Rectangle 4"/>
          <p:cNvSpPr/>
          <p:nvPr userDrawn="1"/>
        </p:nvSpPr>
        <p:spPr>
          <a:xfrm>
            <a:off x="7006264" y="2300187"/>
            <a:ext cx="1017274" cy="3162768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016" tIns="64008" rIns="128016" bIns="64008" spcCol="0" rtlCol="0" anchor="ctr"/>
          <a:lstStyle/>
          <a:p>
            <a:pPr algn="ctr"/>
            <a:endParaRPr lang="de-LU"/>
          </a:p>
        </p:txBody>
      </p:sp>
      <p:sp>
        <p:nvSpPr>
          <p:cNvPr id="3" name="Textfeld 2"/>
          <p:cNvSpPr txBox="1"/>
          <p:nvPr userDrawn="1"/>
        </p:nvSpPr>
        <p:spPr>
          <a:xfrm>
            <a:off x="470360" y="1610506"/>
            <a:ext cx="59114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Wo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 </a:t>
            </a:r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führt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 der </a:t>
            </a:r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weg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 </a:t>
            </a:r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hin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0302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 userDrawn="1"/>
        </p:nvSpPr>
        <p:spPr>
          <a:xfrm>
            <a:off x="0" y="1162392"/>
            <a:ext cx="9144000" cy="4621424"/>
          </a:xfrm>
          <a:prstGeom prst="rect">
            <a:avLst/>
          </a:prstGeom>
          <a:solidFill>
            <a:srgbClr val="D7D1CB">
              <a:alpha val="5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graphicFrame>
        <p:nvGraphicFramePr>
          <p:cNvPr id="12" name="Graphique 11"/>
          <p:cNvGraphicFramePr>
            <a:graphicFrameLocks noGrp="1"/>
          </p:cNvGraphicFramePr>
          <p:nvPr userDrawn="1"/>
        </p:nvGraphicFramePr>
        <p:xfrm>
          <a:off x="535213" y="2654219"/>
          <a:ext cx="3353679" cy="2746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/>
          <p:cNvSpPr/>
          <p:nvPr userDrawn="1"/>
        </p:nvSpPr>
        <p:spPr>
          <a:xfrm>
            <a:off x="535215" y="2024756"/>
            <a:ext cx="4572000" cy="292388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defRPr lang="de-DE" sz="1800" b="0" i="0" u="none" strike="noStrike" kern="1200" baseline="0">
                <a:solidFill>
                  <a:prstClr val="black"/>
                </a:solidFill>
                <a:latin typeface="Univers LT Std 55"/>
                <a:ea typeface="+mn-ea"/>
                <a:cs typeface="Univers LT Std 55"/>
              </a:defRPr>
            </a:pPr>
            <a:r>
              <a:rPr lang="fr-LU" sz="1300" dirty="0" smtClean="0">
                <a:solidFill>
                  <a:srgbClr val="2B2121"/>
                </a:solidFill>
                <a:latin typeface="Univers LT Std 55"/>
                <a:cs typeface="Univers LT Std 55"/>
              </a:rPr>
              <a:t>Exemple pour</a:t>
            </a:r>
            <a:r>
              <a:rPr lang="fr-LU" sz="1300" baseline="0" dirty="0" smtClean="0">
                <a:solidFill>
                  <a:srgbClr val="2B2121"/>
                </a:solidFill>
                <a:latin typeface="Univers LT Std 55"/>
                <a:cs typeface="Univers LT Std 55"/>
              </a:rPr>
              <a:t> double schéma</a:t>
            </a:r>
            <a:endParaRPr lang="fr-LU" sz="1300" dirty="0">
              <a:solidFill>
                <a:srgbClr val="2B2121"/>
              </a:solidFill>
              <a:latin typeface="Univers LT Std 55"/>
              <a:cs typeface="Univers LT Std 55"/>
            </a:endParaRPr>
          </a:p>
        </p:txBody>
      </p:sp>
      <p:graphicFrame>
        <p:nvGraphicFramePr>
          <p:cNvPr id="14" name="Graphique 13"/>
          <p:cNvGraphicFramePr/>
          <p:nvPr userDrawn="1"/>
        </p:nvGraphicFramePr>
        <p:xfrm>
          <a:off x="5089691" y="2906407"/>
          <a:ext cx="3744237" cy="224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 14"/>
          <p:cNvSpPr/>
          <p:nvPr userDrawn="1"/>
        </p:nvSpPr>
        <p:spPr>
          <a:xfrm>
            <a:off x="5089692" y="1864975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None/>
            </a:pPr>
            <a:r>
              <a:rPr lang="fr-FR" sz="1300" dirty="0" smtClean="0">
                <a:solidFill>
                  <a:srgbClr val="2B2121"/>
                </a:solidFill>
                <a:latin typeface="Univers LT Std 55"/>
                <a:cs typeface="Univers LT Std 55"/>
              </a:rPr>
              <a:t>36.000 ouvriers travaillaient </a:t>
            </a:r>
          </a:p>
          <a:p>
            <a:pPr algn="just">
              <a:buNone/>
            </a:pPr>
            <a:r>
              <a:rPr lang="fr-FR" sz="1300" dirty="0" smtClean="0">
                <a:solidFill>
                  <a:srgbClr val="2B2121"/>
                </a:solidFill>
                <a:latin typeface="Univers LT Std 55"/>
                <a:cs typeface="Univers LT Std 55"/>
              </a:rPr>
              <a:t>sur chantier en 2012</a:t>
            </a:r>
          </a:p>
        </p:txBody>
      </p:sp>
      <p:sp>
        <p:nvSpPr>
          <p:cNvPr id="18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1309419"/>
            <a:ext cx="8229600" cy="407959"/>
          </a:xfrm>
          <a:prstGeom prst="rect">
            <a:avLst/>
          </a:prstGeom>
        </p:spPr>
        <p:txBody>
          <a:bodyPr/>
          <a:lstStyle>
            <a:lvl1pPr>
              <a:buNone/>
              <a:defRPr sz="1800" cap="all" spc="300">
                <a:solidFill>
                  <a:srgbClr val="E27022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Sous-titres – </a:t>
            </a:r>
            <a:r>
              <a:rPr lang="fr-FR" dirty="0" err="1" smtClean="0"/>
              <a:t>anton</a:t>
            </a:r>
            <a:r>
              <a:rPr lang="fr-FR" dirty="0" smtClean="0"/>
              <a:t> 18</a:t>
            </a:r>
            <a:endParaRPr lang="fr-FR" dirty="0"/>
          </a:p>
        </p:txBody>
      </p:sp>
      <p:cxnSp>
        <p:nvCxnSpPr>
          <p:cNvPr id="20" name="Connecteur droit 19"/>
          <p:cNvCxnSpPr/>
          <p:nvPr userDrawn="1"/>
        </p:nvCxnSpPr>
        <p:spPr>
          <a:xfrm rot="5400000">
            <a:off x="2646604" y="3777649"/>
            <a:ext cx="3825349" cy="1588"/>
          </a:xfrm>
          <a:prstGeom prst="line">
            <a:avLst/>
          </a:prstGeom>
          <a:ln w="12700" cap="flat" cmpd="sng" algn="ctr">
            <a:solidFill>
              <a:srgbClr val="E2702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re 1"/>
          <p:cNvSpPr txBox="1">
            <a:spLocks/>
          </p:cNvSpPr>
          <p:nvPr userDrawn="1"/>
        </p:nvSpPr>
        <p:spPr>
          <a:xfrm>
            <a:off x="0" y="663272"/>
            <a:ext cx="9144000" cy="632128"/>
          </a:xfrm>
          <a:prstGeom prst="rect">
            <a:avLst/>
          </a:prstGeom>
          <a:solidFill>
            <a:srgbClr val="E2702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27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470360" y="663272"/>
            <a:ext cx="8229600" cy="461433"/>
          </a:xfrm>
          <a:prstGeom prst="rect">
            <a:avLst/>
          </a:prstGeom>
        </p:spPr>
        <p:txBody>
          <a:bodyPr anchor="ctr"/>
          <a:lstStyle>
            <a:lvl1pPr>
              <a:buNone/>
              <a:defRPr sz="25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Titre Anton 25</a:t>
            </a:r>
            <a:endParaRPr lang="fr-FR" dirty="0"/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9" name="Image 18" descr="MYE_1506187_LUXBUILD2020_LOGO.ai"/>
          <p:cNvPicPr>
            <a:picLocks noChangeAspect="1"/>
          </p:cNvPicPr>
          <p:nvPr userDrawn="1"/>
        </p:nvPicPr>
        <p:blipFill>
          <a:blip r:embed="rId4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 userDrawn="1"/>
        </p:nvSpPr>
        <p:spPr>
          <a:xfrm>
            <a:off x="0" y="1162392"/>
            <a:ext cx="9144000" cy="4647990"/>
          </a:xfrm>
          <a:prstGeom prst="rect">
            <a:avLst/>
          </a:prstGeom>
          <a:solidFill>
            <a:srgbClr val="D7D1CB">
              <a:alpha val="5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12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1618548"/>
            <a:ext cx="8229600" cy="407959"/>
          </a:xfrm>
          <a:prstGeom prst="rect">
            <a:avLst/>
          </a:prstGeom>
        </p:spPr>
        <p:txBody>
          <a:bodyPr/>
          <a:lstStyle>
            <a:lvl1pPr>
              <a:buNone/>
              <a:defRPr sz="1800" cap="all" spc="300">
                <a:solidFill>
                  <a:srgbClr val="E27022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Sous-titres – </a:t>
            </a:r>
            <a:r>
              <a:rPr lang="fr-FR" dirty="0" err="1" smtClean="0"/>
              <a:t>anton</a:t>
            </a:r>
            <a:r>
              <a:rPr lang="fr-FR" dirty="0" smtClean="0"/>
              <a:t> 18</a:t>
            </a:r>
            <a:endParaRPr lang="fr-FR" dirty="0"/>
          </a:p>
        </p:txBody>
      </p:sp>
      <p:sp>
        <p:nvSpPr>
          <p:cNvPr id="13" name="Espace réservé du texte 2"/>
          <p:cNvSpPr>
            <a:spLocks noGrp="1"/>
          </p:cNvSpPr>
          <p:nvPr>
            <p:ph type="body" idx="14" hasCustomPrompt="1"/>
          </p:nvPr>
        </p:nvSpPr>
        <p:spPr>
          <a:xfrm>
            <a:off x="535215" y="2556328"/>
            <a:ext cx="3761651" cy="2961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300" b="0" i="0" baseline="0">
                <a:solidFill>
                  <a:srgbClr val="E27022"/>
                </a:solidFill>
                <a:latin typeface="Univers LT Std 55"/>
                <a:cs typeface="Univers LT Std 55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Titre texte courant – Univers LT </a:t>
            </a:r>
            <a:r>
              <a:rPr lang="fr-FR" dirty="0" err="1" smtClean="0"/>
              <a:t>Std</a:t>
            </a:r>
            <a:r>
              <a:rPr lang="fr-FR" dirty="0" smtClean="0"/>
              <a:t> 55 – 13</a:t>
            </a:r>
          </a:p>
        </p:txBody>
      </p:sp>
      <p:sp>
        <p:nvSpPr>
          <p:cNvPr id="18" name="Espace réservé de l'image de la bibliothèque 17"/>
          <p:cNvSpPr>
            <a:spLocks noGrp="1"/>
          </p:cNvSpPr>
          <p:nvPr>
            <p:ph type="clipArt" sz="quarter" idx="15"/>
          </p:nvPr>
        </p:nvSpPr>
        <p:spPr>
          <a:xfrm>
            <a:off x="4619625" y="2705100"/>
            <a:ext cx="4079875" cy="2930362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  <p:sp>
        <p:nvSpPr>
          <p:cNvPr id="23" name="Titre 1"/>
          <p:cNvSpPr txBox="1">
            <a:spLocks/>
          </p:cNvSpPr>
          <p:nvPr userDrawn="1"/>
        </p:nvSpPr>
        <p:spPr>
          <a:xfrm>
            <a:off x="0" y="663272"/>
            <a:ext cx="9144000" cy="632128"/>
          </a:xfrm>
          <a:prstGeom prst="rect">
            <a:avLst/>
          </a:prstGeom>
          <a:solidFill>
            <a:srgbClr val="E2702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25" name="Espace réservé du contenu 2"/>
          <p:cNvSpPr>
            <a:spLocks noGrp="1"/>
          </p:cNvSpPr>
          <p:nvPr>
            <p:ph idx="17" hasCustomPrompt="1"/>
          </p:nvPr>
        </p:nvSpPr>
        <p:spPr>
          <a:xfrm>
            <a:off x="470360" y="663272"/>
            <a:ext cx="8229600" cy="461433"/>
          </a:xfrm>
          <a:prstGeom prst="rect">
            <a:avLst/>
          </a:prstGeom>
        </p:spPr>
        <p:txBody>
          <a:bodyPr anchor="ctr"/>
          <a:lstStyle>
            <a:lvl1pPr>
              <a:buNone/>
              <a:defRPr sz="25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Titre Anton 25</a:t>
            </a:r>
            <a:endParaRPr lang="fr-FR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5" name="Image 14" descr="MYE_1506187_LUXBUILD2020_LOGO.ai"/>
          <p:cNvPicPr>
            <a:picLocks noChangeAspect="1"/>
          </p:cNvPicPr>
          <p:nvPr userDrawn="1"/>
        </p:nvPicPr>
        <p:blipFill>
          <a:blip r:embed="rId2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  <p:sp>
        <p:nvSpPr>
          <p:cNvPr id="16" name="Espace réservé du contenu 2"/>
          <p:cNvSpPr>
            <a:spLocks noGrp="1"/>
          </p:cNvSpPr>
          <p:nvPr>
            <p:ph idx="18" hasCustomPrompt="1"/>
          </p:nvPr>
        </p:nvSpPr>
        <p:spPr>
          <a:xfrm>
            <a:off x="534491" y="2931699"/>
            <a:ext cx="3762375" cy="2703763"/>
          </a:xfrm>
          <a:prstGeom prst="rect">
            <a:avLst/>
          </a:prstGeom>
        </p:spPr>
        <p:txBody>
          <a:bodyPr/>
          <a:lstStyle>
            <a:lvl1pPr>
              <a:buNone/>
              <a:defRPr sz="1000" b="0" i="0" cap="none" spc="300" baseline="0">
                <a:solidFill>
                  <a:srgbClr val="2B2121"/>
                </a:solidFill>
                <a:latin typeface="Univers LT Std 55"/>
                <a:cs typeface="Univers LT Std 55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Texte courant – Univers </a:t>
            </a:r>
            <a:r>
              <a:rPr lang="fr-FR" dirty="0" err="1" smtClean="0"/>
              <a:t>LTsdt</a:t>
            </a:r>
            <a:r>
              <a:rPr lang="fr-FR" dirty="0" smtClean="0"/>
              <a:t> - 10</a:t>
            </a:r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/>
          <p:cNvSpPr txBox="1">
            <a:spLocks/>
          </p:cNvSpPr>
          <p:nvPr userDrawn="1"/>
        </p:nvSpPr>
        <p:spPr>
          <a:xfrm>
            <a:off x="0" y="1162391"/>
            <a:ext cx="9144000" cy="4640385"/>
          </a:xfrm>
          <a:prstGeom prst="rect">
            <a:avLst/>
          </a:prstGeom>
          <a:solidFill>
            <a:srgbClr val="D7D1CB">
              <a:alpha val="5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12" name="Titre 1"/>
          <p:cNvSpPr txBox="1">
            <a:spLocks/>
          </p:cNvSpPr>
          <p:nvPr userDrawn="1"/>
        </p:nvSpPr>
        <p:spPr>
          <a:xfrm>
            <a:off x="0" y="663272"/>
            <a:ext cx="9144000" cy="632128"/>
          </a:xfrm>
          <a:prstGeom prst="rect">
            <a:avLst/>
          </a:prstGeom>
          <a:solidFill>
            <a:srgbClr val="E2702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14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1309419"/>
            <a:ext cx="8229600" cy="407959"/>
          </a:xfrm>
          <a:prstGeom prst="rect">
            <a:avLst/>
          </a:prstGeom>
        </p:spPr>
        <p:txBody>
          <a:bodyPr/>
          <a:lstStyle>
            <a:lvl1pPr>
              <a:buNone/>
              <a:defRPr sz="1800" cap="all" spc="300">
                <a:solidFill>
                  <a:srgbClr val="E27022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Sous-titres – </a:t>
            </a:r>
            <a:r>
              <a:rPr lang="fr-FR" dirty="0" err="1" smtClean="0"/>
              <a:t>anton</a:t>
            </a:r>
            <a:r>
              <a:rPr lang="fr-FR" dirty="0" smtClean="0"/>
              <a:t> 18</a:t>
            </a:r>
            <a:endParaRPr lang="fr-FR" dirty="0"/>
          </a:p>
        </p:txBody>
      </p:sp>
      <p:sp>
        <p:nvSpPr>
          <p:cNvPr id="18" name="Espace réservé du tableau 17"/>
          <p:cNvSpPr>
            <a:spLocks noGrp="1"/>
          </p:cNvSpPr>
          <p:nvPr>
            <p:ph type="tbl" sz="quarter" idx="14"/>
          </p:nvPr>
        </p:nvSpPr>
        <p:spPr>
          <a:xfrm>
            <a:off x="469900" y="1973263"/>
            <a:ext cx="8216900" cy="3362325"/>
          </a:xfrm>
          <a:prstGeom prst="rect">
            <a:avLst/>
          </a:prstGeom>
        </p:spPr>
        <p:txBody>
          <a:bodyPr vert="horz" numCol="1"/>
          <a:lstStyle>
            <a:lvl1pPr>
              <a:defRPr sz="1300" b="0" i="0">
                <a:latin typeface="Univers LT Std 55"/>
                <a:cs typeface="Univers LT Std 55"/>
              </a:defRPr>
            </a:lvl1pPr>
          </a:lstStyle>
          <a:p>
            <a:endParaRPr lang="fr-FR" dirty="0"/>
          </a:p>
        </p:txBody>
      </p:sp>
      <p:sp>
        <p:nvSpPr>
          <p:cNvPr id="24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470360" y="663272"/>
            <a:ext cx="8229600" cy="461433"/>
          </a:xfrm>
          <a:prstGeom prst="rect">
            <a:avLst/>
          </a:prstGeom>
        </p:spPr>
        <p:txBody>
          <a:bodyPr anchor="ctr"/>
          <a:lstStyle>
            <a:lvl1pPr>
              <a:buNone/>
              <a:defRPr sz="25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Titre Anton 25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1" name="Image 10" descr="MYE_1506187_LUXBUILD2020_LOGO.ai"/>
          <p:cNvPicPr>
            <a:picLocks noChangeAspect="1"/>
          </p:cNvPicPr>
          <p:nvPr userDrawn="1"/>
        </p:nvPicPr>
        <p:blipFill>
          <a:blip r:embed="rId2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MYE_1506187_LUXBUILD2020_cover2.ai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3124200" y="2789238"/>
            <a:ext cx="4969437" cy="698159"/>
          </a:xfrm>
          <a:prstGeom prst="rect">
            <a:avLst/>
          </a:prstGeom>
        </p:spPr>
        <p:txBody>
          <a:bodyPr vert="horz"/>
          <a:lstStyle>
            <a:lvl1pPr>
              <a:buNone/>
              <a:defRPr sz="3600" cap="all" spc="300" baseline="0">
                <a:solidFill>
                  <a:srgbClr val="2B2121"/>
                </a:solidFill>
                <a:latin typeface="Anton"/>
                <a:cs typeface="Anton"/>
              </a:defRPr>
            </a:lvl1pPr>
          </a:lstStyle>
          <a:p>
            <a:pPr lvl="0"/>
            <a:r>
              <a:rPr lang="fr-FR" dirty="0" smtClean="0"/>
              <a:t>Titre chapitre</a:t>
            </a:r>
            <a:endParaRPr lang="fr-FR" dirty="0"/>
          </a:p>
        </p:txBody>
      </p:sp>
      <p:sp>
        <p:nvSpPr>
          <p:cNvPr id="9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421757"/>
            <a:ext cx="6400800" cy="62767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300" baseline="0">
                <a:solidFill>
                  <a:schemeClr val="tx1">
                    <a:tint val="75000"/>
                  </a:schemeClr>
                </a:solidFill>
                <a:latin typeface="Anton"/>
                <a:cs typeface="Anton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Sous-titres - </a:t>
            </a:r>
            <a:r>
              <a:rPr lang="fr-FR" dirty="0" err="1" smtClean="0"/>
              <a:t>anton</a:t>
            </a:r>
            <a:r>
              <a:rPr lang="fr-FR" dirty="0" smtClean="0"/>
              <a:t> 16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 userDrawn="1"/>
        </p:nvSpPr>
        <p:spPr>
          <a:xfrm>
            <a:off x="0" y="1162392"/>
            <a:ext cx="9144000" cy="4663200"/>
          </a:xfrm>
          <a:prstGeom prst="rect">
            <a:avLst/>
          </a:prstGeom>
          <a:solidFill>
            <a:srgbClr val="E27022">
              <a:alpha val="40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all" spc="300" normalizeH="0" baseline="0" noProof="0" dirty="0">
              <a:ln>
                <a:noFill/>
              </a:ln>
              <a:solidFill>
                <a:srgbClr val="D7422A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10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0360" y="1309419"/>
            <a:ext cx="8229600" cy="407959"/>
          </a:xfrm>
          <a:prstGeom prst="rect">
            <a:avLst/>
          </a:prstGeom>
        </p:spPr>
        <p:txBody>
          <a:bodyPr/>
          <a:lstStyle>
            <a:lvl1pPr>
              <a:buNone/>
              <a:defRPr sz="1800" cap="all" spc="300">
                <a:solidFill>
                  <a:srgbClr val="E27022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Sous-titres – </a:t>
            </a:r>
            <a:r>
              <a:rPr lang="fr-FR" dirty="0" err="1" smtClean="0"/>
              <a:t>anton</a:t>
            </a:r>
            <a:r>
              <a:rPr lang="fr-FR" dirty="0" smtClean="0"/>
              <a:t> 20</a:t>
            </a:r>
            <a:endParaRPr lang="fr-FR" dirty="0"/>
          </a:p>
        </p:txBody>
      </p:sp>
      <p:sp>
        <p:nvSpPr>
          <p:cNvPr id="13" name="Titre 1"/>
          <p:cNvSpPr txBox="1">
            <a:spLocks/>
          </p:cNvSpPr>
          <p:nvPr userDrawn="1"/>
        </p:nvSpPr>
        <p:spPr>
          <a:xfrm>
            <a:off x="0" y="663272"/>
            <a:ext cx="9144000" cy="461433"/>
          </a:xfrm>
          <a:prstGeom prst="rect">
            <a:avLst/>
          </a:prstGeom>
          <a:solidFill>
            <a:srgbClr val="2B212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all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nton"/>
                <a:ea typeface="+mj-ea"/>
                <a:cs typeface="Anton"/>
              </a:rPr>
              <a:t>	</a:t>
            </a:r>
            <a:endParaRPr kumimoji="0" lang="fr-FR" sz="3000" b="0" i="0" u="none" strike="noStrike" kern="1200" cap="all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nton"/>
              <a:ea typeface="+mj-ea"/>
              <a:cs typeface="Anton"/>
            </a:endParaRPr>
          </a:p>
        </p:txBody>
      </p:sp>
      <p:sp>
        <p:nvSpPr>
          <p:cNvPr id="7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470360" y="663272"/>
            <a:ext cx="8229600" cy="461433"/>
          </a:xfrm>
          <a:prstGeom prst="rect">
            <a:avLst/>
          </a:prstGeom>
        </p:spPr>
        <p:txBody>
          <a:bodyPr anchor="ctr"/>
          <a:lstStyle>
            <a:lvl1pPr>
              <a:buNone/>
              <a:defRPr sz="2500" cap="all" spc="300" baseline="0">
                <a:solidFill>
                  <a:schemeClr val="bg1"/>
                </a:solidFill>
                <a:latin typeface="Anton"/>
                <a:cs typeface="Anton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Titre Anton 25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8500" y="6540515"/>
            <a:ext cx="2133600" cy="18416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rgbClr val="2B2121"/>
                </a:solidFill>
                <a:latin typeface="Univers LT Std 55"/>
                <a:cs typeface="Univers LT Std 55"/>
              </a:defRPr>
            </a:lvl1pPr>
          </a:lstStyle>
          <a:p>
            <a:r>
              <a:rPr lang="fr-FR" dirty="0" smtClean="0"/>
              <a:t>© </a:t>
            </a:r>
            <a:r>
              <a:rPr lang="fr-FR" dirty="0" err="1" smtClean="0"/>
              <a:t>myenergy</a:t>
            </a:r>
            <a:r>
              <a:rPr lang="fr-FR" dirty="0" smtClean="0"/>
              <a:t> Page </a:t>
            </a:r>
            <a:fld id="{8AA5C06C-C68D-794C-9B18-CE4929761C7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8" name="Image 7" descr="MYE_1506187_LUXBUILD2020_LOGO.ai"/>
          <p:cNvPicPr>
            <a:picLocks noChangeAspect="1"/>
          </p:cNvPicPr>
          <p:nvPr userDrawn="1"/>
        </p:nvPicPr>
        <p:blipFill>
          <a:blip r:embed="rId2"/>
          <a:srcRect l="4950" t="29605" b="22414"/>
          <a:stretch>
            <a:fillRect/>
          </a:stretch>
        </p:blipFill>
        <p:spPr>
          <a:xfrm>
            <a:off x="6610733" y="138214"/>
            <a:ext cx="2261367" cy="369043"/>
          </a:xfrm>
          <a:prstGeom prst="rect">
            <a:avLst/>
          </a:prstGeom>
        </p:spPr>
      </p:pic>
      <p:sp>
        <p:nvSpPr>
          <p:cNvPr id="27" name="Espace réservé du contenu 2"/>
          <p:cNvSpPr>
            <a:spLocks noGrp="1"/>
          </p:cNvSpPr>
          <p:nvPr>
            <p:ph idx="18" hasCustomPrompt="1"/>
          </p:nvPr>
        </p:nvSpPr>
        <p:spPr>
          <a:xfrm>
            <a:off x="534491" y="2136776"/>
            <a:ext cx="3762375" cy="3300952"/>
          </a:xfrm>
          <a:prstGeom prst="rect">
            <a:avLst/>
          </a:prstGeom>
        </p:spPr>
        <p:txBody>
          <a:bodyPr/>
          <a:lstStyle>
            <a:lvl1pPr>
              <a:buNone/>
              <a:defRPr sz="1000" b="0" i="0" cap="none" spc="300" baseline="0">
                <a:solidFill>
                  <a:srgbClr val="2B2121"/>
                </a:solidFill>
                <a:latin typeface="Univers LT Std 55"/>
                <a:cs typeface="Univers LT Std 55"/>
              </a:defRPr>
            </a:lvl1pPr>
            <a:lvl2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2pPr>
            <a:lvl3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3pPr>
            <a:lvl4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4pPr>
            <a:lvl5pPr>
              <a:defRPr sz="1600" cap="all" spc="300">
                <a:solidFill>
                  <a:srgbClr val="E27022"/>
                </a:solidFill>
                <a:latin typeface="Anton"/>
                <a:cs typeface="Anton"/>
              </a:defRPr>
            </a:lvl5pPr>
          </a:lstStyle>
          <a:p>
            <a:pPr lvl="0"/>
            <a:r>
              <a:rPr lang="fr-FR" dirty="0" smtClean="0"/>
              <a:t>Texte courant – Univers </a:t>
            </a:r>
            <a:r>
              <a:rPr lang="fr-FR" dirty="0" err="1" smtClean="0"/>
              <a:t>LTsdt</a:t>
            </a:r>
            <a:r>
              <a:rPr lang="fr-FR" dirty="0" smtClean="0"/>
              <a:t> - 10</a:t>
            </a:r>
            <a:endParaRPr lang="fr-FR" dirty="0"/>
          </a:p>
        </p:txBody>
      </p:sp>
      <p:sp>
        <p:nvSpPr>
          <p:cNvPr id="30" name="Espace réservé de l'image de la bibliothèque 17"/>
          <p:cNvSpPr>
            <a:spLocks noGrp="1"/>
          </p:cNvSpPr>
          <p:nvPr>
            <p:ph type="clipArt" sz="quarter" idx="19"/>
          </p:nvPr>
        </p:nvSpPr>
        <p:spPr>
          <a:xfrm>
            <a:off x="4859562" y="2136776"/>
            <a:ext cx="3840398" cy="3300952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.emf"/><Relationship Id="rId12" Type="http://schemas.openxmlformats.org/officeDocument/2006/relationships/image" Target="../media/image3.emf"/><Relationship Id="rId13" Type="http://schemas.openxmlformats.org/officeDocument/2006/relationships/image" Target="../media/image4.emf"/><Relationship Id="rId1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IFSB_logo_CMJN.eps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933960" y="6124796"/>
            <a:ext cx="615225" cy="318325"/>
          </a:xfrm>
          <a:prstGeom prst="rect">
            <a:avLst/>
          </a:prstGeom>
        </p:spPr>
      </p:pic>
      <p:pic>
        <p:nvPicPr>
          <p:cNvPr id="17" name="Image 16" descr="logo_my_energy_quadri.pdf"/>
          <p:cNvPicPr>
            <a:picLocks noChangeAspect="1"/>
          </p:cNvPicPr>
          <p:nvPr userDrawn="1"/>
        </p:nvPicPr>
        <p:blipFill>
          <a:blip r:embed="rId11"/>
          <a:srcRect l="34425" t="43402" r="34127" b="43682"/>
          <a:stretch>
            <a:fillRect/>
          </a:stretch>
        </p:blipFill>
        <p:spPr>
          <a:xfrm>
            <a:off x="5045544" y="6100468"/>
            <a:ext cx="1361370" cy="395098"/>
          </a:xfrm>
          <a:prstGeom prst="rect">
            <a:avLst/>
          </a:prstGeom>
        </p:spPr>
      </p:pic>
      <p:pic>
        <p:nvPicPr>
          <p:cNvPr id="18" name="Image 17" descr="cdm_logo quadri.eps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31978" y="6100468"/>
            <a:ext cx="1316023" cy="372810"/>
          </a:xfrm>
          <a:prstGeom prst="rect">
            <a:avLst/>
          </a:prstGeom>
        </p:spPr>
      </p:pic>
      <p:pic>
        <p:nvPicPr>
          <p:cNvPr id="20" name="Image 19" descr="flag_2colors.pdf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843260" y="6122189"/>
            <a:ext cx="551105" cy="373631"/>
          </a:xfrm>
          <a:prstGeom prst="rect">
            <a:avLst/>
          </a:prstGeom>
        </p:spPr>
      </p:pic>
      <p:pic>
        <p:nvPicPr>
          <p:cNvPr id="21" name="Image 20" descr="Federation-des-artisans_Logo-slogan_vf.eps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270278" y="6074758"/>
            <a:ext cx="1169078" cy="368363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7394365" y="6126488"/>
            <a:ext cx="15161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00" b="0" i="0" kern="1200" dirty="0" err="1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Co-Funded</a:t>
            </a:r>
            <a:r>
              <a:rPr lang="fr-FR" sz="700" b="0" i="0" kern="1200" dirty="0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 by the </a:t>
            </a:r>
          </a:p>
          <a:p>
            <a:r>
              <a:rPr lang="fr-FR" sz="700" b="0" i="0" kern="1200" dirty="0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Horizon2020 Programme </a:t>
            </a:r>
          </a:p>
          <a:p>
            <a:r>
              <a:rPr lang="fr-FR" sz="700" b="0" i="0" kern="1200" dirty="0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of the </a:t>
            </a:r>
            <a:r>
              <a:rPr lang="fr-FR" sz="700" b="0" i="0" kern="1200" dirty="0" err="1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European</a:t>
            </a:r>
            <a:r>
              <a:rPr lang="fr-FR" sz="700" b="0" i="0" kern="1200" dirty="0" smtClean="0">
                <a:solidFill>
                  <a:schemeClr val="tx1"/>
                </a:solidFill>
                <a:latin typeface="Univers LT Std 55"/>
                <a:ea typeface="+mn-ea"/>
                <a:cs typeface="Univers LT Std 55"/>
              </a:rPr>
              <a:t> Union</a:t>
            </a:r>
            <a:endParaRPr lang="fr-FR" sz="700" b="0" i="0" dirty="0">
              <a:latin typeface="Univers LT Std 55"/>
              <a:cs typeface="Univers LT Std 55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6" r:id="rId3"/>
    <p:sldLayoutId id="2147483712" r:id="rId4"/>
    <p:sldLayoutId id="2147483711" r:id="rId5"/>
    <p:sldLayoutId id="2147483713" r:id="rId6"/>
    <p:sldLayoutId id="2147483715" r:id="rId7"/>
    <p:sldLayoutId id="2147483714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4" Type="http://schemas.openxmlformats.org/officeDocument/2006/relationships/tags" Target="../tags/tag59.xml"/><Relationship Id="rId5" Type="http://schemas.openxmlformats.org/officeDocument/2006/relationships/tags" Target="../tags/tag60.xml"/><Relationship Id="rId6" Type="http://schemas.openxmlformats.org/officeDocument/2006/relationships/slideLayout" Target="../slideLayouts/slideLayout6.xml"/><Relationship Id="rId7" Type="http://schemas.openxmlformats.org/officeDocument/2006/relationships/notesSlide" Target="../notesSlides/notesSlide7.xml"/><Relationship Id="rId8" Type="http://schemas.openxmlformats.org/officeDocument/2006/relationships/image" Target="../media/image10.jpeg"/><Relationship Id="rId9" Type="http://schemas.openxmlformats.org/officeDocument/2006/relationships/image" Target="../media/image16.jpeg"/><Relationship Id="rId10" Type="http://schemas.openxmlformats.org/officeDocument/2006/relationships/image" Target="../media/image17.png"/><Relationship Id="rId1" Type="http://schemas.openxmlformats.org/officeDocument/2006/relationships/tags" Target="../tags/tag56.xml"/><Relationship Id="rId2" Type="http://schemas.openxmlformats.org/officeDocument/2006/relationships/tags" Target="../tags/tag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8.xml"/><Relationship Id="rId6" Type="http://schemas.openxmlformats.org/officeDocument/2006/relationships/image" Target="../media/image18.png"/><Relationship Id="rId7" Type="http://schemas.openxmlformats.org/officeDocument/2006/relationships/image" Target="../media/image10.jpeg"/><Relationship Id="rId1" Type="http://schemas.openxmlformats.org/officeDocument/2006/relationships/tags" Target="../tags/tag61.xml"/><Relationship Id="rId2" Type="http://schemas.openxmlformats.org/officeDocument/2006/relationships/tags" Target="../tags/tag6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9.xml"/><Relationship Id="rId6" Type="http://schemas.openxmlformats.org/officeDocument/2006/relationships/image" Target="../media/image10.jpeg"/><Relationship Id="rId1" Type="http://schemas.openxmlformats.org/officeDocument/2006/relationships/tags" Target="../tags/tag64.xml"/><Relationship Id="rId2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notesSlide" Target="../notesSlides/notesSlide10.xml"/><Relationship Id="rId12" Type="http://schemas.openxmlformats.org/officeDocument/2006/relationships/image" Target="../media/image19.jpeg"/><Relationship Id="rId13" Type="http://schemas.openxmlformats.org/officeDocument/2006/relationships/image" Target="../media/image20.wmf"/><Relationship Id="rId14" Type="http://schemas.openxmlformats.org/officeDocument/2006/relationships/image" Target="../media/image10.jpeg"/><Relationship Id="rId15" Type="http://schemas.openxmlformats.org/officeDocument/2006/relationships/image" Target="../media/image21.jpeg"/><Relationship Id="rId16" Type="http://schemas.openxmlformats.org/officeDocument/2006/relationships/image" Target="../media/image22.jpeg"/><Relationship Id="rId17" Type="http://schemas.microsoft.com/office/2007/relationships/hdphoto" Target="../media/hdphoto1.wdp"/><Relationship Id="rId1" Type="http://schemas.openxmlformats.org/officeDocument/2006/relationships/tags" Target="../tags/tag67.xml"/><Relationship Id="rId2" Type="http://schemas.openxmlformats.org/officeDocument/2006/relationships/tags" Target="../tags/tag68.xml"/><Relationship Id="rId3" Type="http://schemas.openxmlformats.org/officeDocument/2006/relationships/tags" Target="../tags/tag69.xml"/><Relationship Id="rId4" Type="http://schemas.openxmlformats.org/officeDocument/2006/relationships/tags" Target="../tags/tag70.xml"/><Relationship Id="rId5" Type="http://schemas.openxmlformats.org/officeDocument/2006/relationships/tags" Target="../tags/tag71.xml"/><Relationship Id="rId6" Type="http://schemas.openxmlformats.org/officeDocument/2006/relationships/tags" Target="../tags/tag72.xml"/><Relationship Id="rId7" Type="http://schemas.openxmlformats.org/officeDocument/2006/relationships/tags" Target="../tags/tag73.xml"/><Relationship Id="rId8" Type="http://schemas.openxmlformats.org/officeDocument/2006/relationships/tags" Target="../tags/tag74.xml"/><Relationship Id="rId9" Type="http://schemas.openxmlformats.org/officeDocument/2006/relationships/tags" Target="../tags/tag75.xml"/><Relationship Id="rId10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tags" Target="../tags/tag86.xml"/><Relationship Id="rId12" Type="http://schemas.openxmlformats.org/officeDocument/2006/relationships/slideLayout" Target="../slideLayouts/slideLayout6.xml"/><Relationship Id="rId13" Type="http://schemas.openxmlformats.org/officeDocument/2006/relationships/notesSlide" Target="../notesSlides/notesSlide11.xml"/><Relationship Id="rId14" Type="http://schemas.openxmlformats.org/officeDocument/2006/relationships/image" Target="../media/image23.png"/><Relationship Id="rId15" Type="http://schemas.openxmlformats.org/officeDocument/2006/relationships/image" Target="../media/image24.jpeg"/><Relationship Id="rId16" Type="http://schemas.openxmlformats.org/officeDocument/2006/relationships/image" Target="../media/image25.jpeg"/><Relationship Id="rId17" Type="http://schemas.openxmlformats.org/officeDocument/2006/relationships/image" Target="../media/image26.png"/><Relationship Id="rId18" Type="http://schemas.openxmlformats.org/officeDocument/2006/relationships/image" Target="../media/image10.jpeg"/><Relationship Id="rId1" Type="http://schemas.openxmlformats.org/officeDocument/2006/relationships/tags" Target="../tags/tag76.xml"/><Relationship Id="rId2" Type="http://schemas.openxmlformats.org/officeDocument/2006/relationships/tags" Target="../tags/tag77.xml"/><Relationship Id="rId3" Type="http://schemas.openxmlformats.org/officeDocument/2006/relationships/tags" Target="../tags/tag78.xml"/><Relationship Id="rId4" Type="http://schemas.openxmlformats.org/officeDocument/2006/relationships/tags" Target="../tags/tag79.xml"/><Relationship Id="rId5" Type="http://schemas.openxmlformats.org/officeDocument/2006/relationships/tags" Target="../tags/tag80.xml"/><Relationship Id="rId6" Type="http://schemas.openxmlformats.org/officeDocument/2006/relationships/tags" Target="../tags/tag81.xml"/><Relationship Id="rId7" Type="http://schemas.openxmlformats.org/officeDocument/2006/relationships/tags" Target="../tags/tag82.xml"/><Relationship Id="rId8" Type="http://schemas.openxmlformats.org/officeDocument/2006/relationships/tags" Target="../tags/tag83.xml"/><Relationship Id="rId9" Type="http://schemas.openxmlformats.org/officeDocument/2006/relationships/tags" Target="../tags/tag84.xml"/><Relationship Id="rId10" Type="http://schemas.openxmlformats.org/officeDocument/2006/relationships/tags" Target="../tags/tag8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1" Type="http://schemas.openxmlformats.org/officeDocument/2006/relationships/tags" Target="../tags/tag87.xml"/><Relationship Id="rId2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tags" Target="../tags/tag9.xml"/><Relationship Id="rId6" Type="http://schemas.openxmlformats.org/officeDocument/2006/relationships/tags" Target="../tags/tag10.xml"/><Relationship Id="rId7" Type="http://schemas.openxmlformats.org/officeDocument/2006/relationships/slideLayout" Target="../slideLayouts/slideLayout5.xml"/><Relationship Id="rId8" Type="http://schemas.openxmlformats.org/officeDocument/2006/relationships/notesSlide" Target="../notesSlides/notesSlide1.xml"/><Relationship Id="rId9" Type="http://schemas.openxmlformats.org/officeDocument/2006/relationships/image" Target="../media/image11.png"/><Relationship Id="rId10" Type="http://schemas.openxmlformats.org/officeDocument/2006/relationships/image" Target="../media/image10.jpeg"/><Relationship Id="rId1" Type="http://schemas.openxmlformats.org/officeDocument/2006/relationships/tags" Target="../tags/tag5.xml"/><Relationship Id="rId2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tags" Target="../tags/tag15.xml"/><Relationship Id="rId6" Type="http://schemas.openxmlformats.org/officeDocument/2006/relationships/slideLayout" Target="../slideLayouts/slideLayout5.xml"/><Relationship Id="rId7" Type="http://schemas.openxmlformats.org/officeDocument/2006/relationships/image" Target="../media/image12.jpeg"/><Relationship Id="rId8" Type="http://schemas.openxmlformats.org/officeDocument/2006/relationships/image" Target="../media/image10.jpe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.xml"/><Relationship Id="rId6" Type="http://schemas.openxmlformats.org/officeDocument/2006/relationships/image" Target="../media/image10.jpeg"/><Relationship Id="rId1" Type="http://schemas.openxmlformats.org/officeDocument/2006/relationships/tags" Target="../tags/tag16.xml"/><Relationship Id="rId2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tags" Target="../tags/tag29.xml"/><Relationship Id="rId12" Type="http://schemas.openxmlformats.org/officeDocument/2006/relationships/tags" Target="../tags/tag30.xml"/><Relationship Id="rId13" Type="http://schemas.openxmlformats.org/officeDocument/2006/relationships/tags" Target="../tags/tag31.xml"/><Relationship Id="rId14" Type="http://schemas.openxmlformats.org/officeDocument/2006/relationships/tags" Target="../tags/tag32.xml"/><Relationship Id="rId15" Type="http://schemas.openxmlformats.org/officeDocument/2006/relationships/slideLayout" Target="../slideLayouts/slideLayout5.xml"/><Relationship Id="rId16" Type="http://schemas.openxmlformats.org/officeDocument/2006/relationships/notesSlide" Target="../notesSlides/notesSlide3.xml"/><Relationship Id="rId17" Type="http://schemas.openxmlformats.org/officeDocument/2006/relationships/image" Target="../media/image10.jpeg"/><Relationship Id="rId18" Type="http://schemas.openxmlformats.org/officeDocument/2006/relationships/image" Target="../media/image13.emf"/><Relationship Id="rId19" Type="http://schemas.openxmlformats.org/officeDocument/2006/relationships/image" Target="../media/image14.emf"/><Relationship Id="rId1" Type="http://schemas.openxmlformats.org/officeDocument/2006/relationships/tags" Target="../tags/tag19.xml"/><Relationship Id="rId2" Type="http://schemas.openxmlformats.org/officeDocument/2006/relationships/tags" Target="../tags/tag20.xml"/><Relationship Id="rId3" Type="http://schemas.openxmlformats.org/officeDocument/2006/relationships/tags" Target="../tags/tag21.xml"/><Relationship Id="rId4" Type="http://schemas.openxmlformats.org/officeDocument/2006/relationships/tags" Target="../tags/tag22.xml"/><Relationship Id="rId5" Type="http://schemas.openxmlformats.org/officeDocument/2006/relationships/tags" Target="../tags/tag23.xml"/><Relationship Id="rId6" Type="http://schemas.openxmlformats.org/officeDocument/2006/relationships/tags" Target="../tags/tag24.xml"/><Relationship Id="rId7" Type="http://schemas.openxmlformats.org/officeDocument/2006/relationships/tags" Target="../tags/tag25.xml"/><Relationship Id="rId8" Type="http://schemas.openxmlformats.org/officeDocument/2006/relationships/tags" Target="../tags/tag26.xml"/><Relationship Id="rId9" Type="http://schemas.openxmlformats.org/officeDocument/2006/relationships/tags" Target="../tags/tag27.xml"/><Relationship Id="rId10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.xml"/><Relationship Id="rId12" Type="http://schemas.openxmlformats.org/officeDocument/2006/relationships/notesSlide" Target="../notesSlides/notesSlide4.xml"/><Relationship Id="rId13" Type="http://schemas.openxmlformats.org/officeDocument/2006/relationships/image" Target="../media/image15.png"/><Relationship Id="rId14" Type="http://schemas.openxmlformats.org/officeDocument/2006/relationships/image" Target="../media/image10.jpeg"/><Relationship Id="rId1" Type="http://schemas.openxmlformats.org/officeDocument/2006/relationships/tags" Target="../tags/tag33.xml"/><Relationship Id="rId2" Type="http://schemas.openxmlformats.org/officeDocument/2006/relationships/tags" Target="../tags/tag34.xml"/><Relationship Id="rId3" Type="http://schemas.openxmlformats.org/officeDocument/2006/relationships/tags" Target="../tags/tag35.xml"/><Relationship Id="rId4" Type="http://schemas.openxmlformats.org/officeDocument/2006/relationships/tags" Target="../tags/tag36.xml"/><Relationship Id="rId5" Type="http://schemas.openxmlformats.org/officeDocument/2006/relationships/tags" Target="../tags/tag37.xml"/><Relationship Id="rId6" Type="http://schemas.openxmlformats.org/officeDocument/2006/relationships/tags" Target="../tags/tag38.xml"/><Relationship Id="rId7" Type="http://schemas.openxmlformats.org/officeDocument/2006/relationships/tags" Target="../tags/tag39.xml"/><Relationship Id="rId8" Type="http://schemas.openxmlformats.org/officeDocument/2006/relationships/tags" Target="../tags/tag40.xml"/><Relationship Id="rId9" Type="http://schemas.openxmlformats.org/officeDocument/2006/relationships/tags" Target="../tags/tag41.xml"/><Relationship Id="rId10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notesSlide" Target="../notesSlides/notesSlide5.xml"/><Relationship Id="rId12" Type="http://schemas.openxmlformats.org/officeDocument/2006/relationships/image" Target="../media/image10.jpeg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tags" Target="../tags/tag49.xml"/><Relationship Id="rId8" Type="http://schemas.openxmlformats.org/officeDocument/2006/relationships/tags" Target="../tags/tag50.xml"/><Relationship Id="rId9" Type="http://schemas.openxmlformats.org/officeDocument/2006/relationships/tags" Target="../tags/tag51.xml"/><Relationship Id="rId10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6.xml"/><Relationship Id="rId7" Type="http://schemas.openxmlformats.org/officeDocument/2006/relationships/image" Target="../media/image10.jpeg"/><Relationship Id="rId1" Type="http://schemas.openxmlformats.org/officeDocument/2006/relationships/tags" Target="../tags/tag52.xml"/><Relationship Id="rId2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81338" y="3824111"/>
            <a:ext cx="497046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bg1">
                    <a:lumMod val="50000"/>
                  </a:schemeClr>
                </a:solidFill>
                <a:latin typeface="Anton"/>
                <a:cs typeface="Anton"/>
              </a:rPr>
              <a:t>DÉFI </a:t>
            </a: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latin typeface="Anton"/>
                <a:cs typeface="Anton"/>
              </a:rPr>
              <a:t>2017 </a:t>
            </a:r>
          </a:p>
          <a:p>
            <a:pPr>
              <a:lnSpc>
                <a:spcPct val="140000"/>
              </a:lnSpc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latin typeface="Anton"/>
                <a:cs typeface="Anton"/>
              </a:rPr>
              <a:t>Performance énergétique </a:t>
            </a:r>
            <a:r>
              <a:rPr lang="fr-FR" sz="1600" b="1" dirty="0" smtClean="0">
                <a:solidFill>
                  <a:schemeClr val="bg1">
                    <a:lumMod val="50000"/>
                  </a:schemeClr>
                </a:solidFill>
                <a:latin typeface="Anton"/>
                <a:cs typeface="Anton"/>
              </a:rPr>
              <a:t>des </a:t>
            </a: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latin typeface="Anton"/>
                <a:cs typeface="Anton"/>
              </a:rPr>
              <a:t>bâtiments d’habitation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/>
              <a:t>2.</a:t>
            </a:r>
            <a:r>
              <a:rPr lang="fr-CH" sz="2000" b="1" dirty="0">
                <a:solidFill>
                  <a:srgbClr val="4C565C"/>
                </a:solidFill>
                <a:cs typeface="Arial"/>
              </a:rPr>
              <a:t> </a:t>
            </a:r>
            <a:r>
              <a:rPr lang="fr-CH" sz="2000" dirty="0" smtClean="0">
                <a:cs typeface="Arial"/>
              </a:rPr>
              <a:t>projet </a:t>
            </a:r>
            <a:r>
              <a:rPr lang="fr-CH" sz="2000" dirty="0">
                <a:cs typeface="Arial"/>
              </a:rPr>
              <a:t>de RGD </a:t>
            </a:r>
            <a:endParaRPr lang="de-DE" sz="2000" dirty="0"/>
          </a:p>
        </p:txBody>
      </p:sp>
      <p:sp>
        <p:nvSpPr>
          <p:cNvPr id="6" name="Rechteck 5"/>
          <p:cNvSpPr/>
          <p:nvPr>
            <p:custDataLst>
              <p:tags r:id="rId2"/>
            </p:custDataLst>
          </p:nvPr>
        </p:nvSpPr>
        <p:spPr>
          <a:xfrm>
            <a:off x="470718" y="1570012"/>
            <a:ext cx="8428941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Comptabiliser l‘électricité du PV</a:t>
            </a:r>
          </a:p>
          <a:p>
            <a:pPr>
              <a:spcBef>
                <a:spcPts val="400"/>
              </a:spcBef>
            </a:pPr>
            <a:endParaRPr lang="fr-FR" sz="2000" b="1" dirty="0" smtClean="0">
              <a:solidFill>
                <a:srgbClr val="E27022"/>
              </a:solidFill>
              <a:latin typeface="Anton"/>
              <a:cs typeface="Arial"/>
            </a:endParaRPr>
          </a:p>
          <a:p>
            <a:pPr>
              <a:spcBef>
                <a:spcPts val="400"/>
              </a:spcBef>
            </a:pPr>
            <a:r>
              <a:rPr lang="fr-FR" sz="2000" u="sng" dirty="0" smtClean="0">
                <a:solidFill>
                  <a:srgbClr val="4C565C"/>
                </a:solidFill>
                <a:latin typeface="Arial"/>
                <a:cs typeface="Arial"/>
              </a:rPr>
              <a:t>Possibilité:</a:t>
            </a:r>
          </a:p>
          <a:p>
            <a:pPr marL="342900" indent="-342900">
              <a:spcBef>
                <a:spcPts val="400"/>
              </a:spcBef>
              <a:buFont typeface="Wingdings" pitchFamily="2" charset="2"/>
              <a:buChar char="Ø"/>
            </a:pP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</a:rPr>
              <a:t>d’injecter l’électricité dans le réseau ou </a:t>
            </a:r>
          </a:p>
          <a:p>
            <a:pPr marL="342900" indent="-342900">
              <a:spcBef>
                <a:spcPts val="400"/>
              </a:spcBef>
              <a:buFont typeface="Wingdings" pitchFamily="2" charset="2"/>
              <a:buChar char="Ø"/>
            </a:pP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</a:rPr>
              <a:t>d’</a:t>
            </a:r>
            <a:r>
              <a:rPr lang="fr-FR" sz="2000" dirty="0" err="1" smtClean="0">
                <a:solidFill>
                  <a:srgbClr val="4C565C"/>
                </a:solidFill>
                <a:latin typeface="Arial"/>
                <a:cs typeface="Arial"/>
              </a:rPr>
              <a:t>autoconsommer</a:t>
            </a: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</a:rPr>
              <a:t> l’électricité</a:t>
            </a:r>
          </a:p>
          <a:p>
            <a:pPr>
              <a:spcBef>
                <a:spcPts val="400"/>
              </a:spcBef>
            </a:pPr>
            <a:endParaRPr lang="fr-FR" sz="20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>
              <a:spcBef>
                <a:spcPts val="400"/>
              </a:spcBef>
            </a:pP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Comptabiliser l’alimentation </a:t>
            </a:r>
            <a:r>
              <a:rPr lang="fr-FR" sz="2000" dirty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</a:t>
            </a: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es </a:t>
            </a:r>
          </a:p>
          <a:p>
            <a:pPr>
              <a:spcBef>
                <a:spcPts val="400"/>
              </a:spcBef>
            </a:pP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installations techniques du bâtiment</a:t>
            </a:r>
          </a:p>
          <a:p>
            <a:pPr>
              <a:spcBef>
                <a:spcPts val="400"/>
              </a:spcBef>
            </a:pP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(chauffage, ventilation et auxiliaires)</a:t>
            </a:r>
            <a:endParaRPr lang="fr-FR" sz="2000" dirty="0">
              <a:solidFill>
                <a:srgbClr val="4C565C"/>
              </a:solidFill>
              <a:latin typeface="Arial"/>
              <a:cs typeface="Arial"/>
            </a:endParaRPr>
          </a:p>
        </p:txBody>
      </p:sp>
      <p:pic>
        <p:nvPicPr>
          <p:cNvPr id="5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V-FrischGustav-Mersch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rcRect l="6339" r="8238" b="14696"/>
          <a:stretch>
            <a:fillRect/>
          </a:stretch>
        </p:blipFill>
        <p:spPr bwMode="auto">
          <a:xfrm>
            <a:off x="6652086" y="2195360"/>
            <a:ext cx="2047874" cy="153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49512" y="3876675"/>
            <a:ext cx="2950447" cy="154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033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>
          <a:xfrm>
            <a:off x="470359" y="663272"/>
            <a:ext cx="8388505" cy="461433"/>
          </a:xfrm>
        </p:spPr>
        <p:txBody>
          <a:bodyPr/>
          <a:lstStyle/>
          <a:p>
            <a:r>
              <a:rPr lang="fr-CH" sz="2000" dirty="0" smtClean="0"/>
              <a:t>3. informations pour les artisans</a:t>
            </a:r>
            <a:endParaRPr lang="de-DE" sz="2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3"/>
            <p:custDataLst>
              <p:tags r:id="rId2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4" b="658"/>
          <a:stretch/>
        </p:blipFill>
        <p:spPr bwMode="auto">
          <a:xfrm>
            <a:off x="1114309" y="1300766"/>
            <a:ext cx="6651658" cy="4391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6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/>
              <a:t>3. </a:t>
            </a:r>
            <a:r>
              <a:rPr lang="fr-CH" sz="2000" dirty="0" smtClean="0"/>
              <a:t>Informations pour les artisans</a:t>
            </a:r>
            <a:endParaRPr lang="de-DE" sz="2000" dirty="0"/>
          </a:p>
        </p:txBody>
      </p:sp>
      <p:sp>
        <p:nvSpPr>
          <p:cNvPr id="6" name="Textfeld 5"/>
          <p:cNvSpPr txBox="1"/>
          <p:nvPr>
            <p:custDataLst>
              <p:tags r:id="rId2"/>
            </p:custDataLst>
          </p:nvPr>
        </p:nvSpPr>
        <p:spPr>
          <a:xfrm>
            <a:off x="465607" y="1287888"/>
            <a:ext cx="8242479" cy="436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endParaRPr lang="fr-FR" sz="1400" b="1" dirty="0">
              <a:solidFill>
                <a:srgbClr val="4C565C"/>
              </a:solidFill>
              <a:latin typeface="Anton"/>
              <a:cs typeface="Arial"/>
            </a:endParaRPr>
          </a:p>
          <a:p>
            <a:pPr>
              <a:spcBef>
                <a:spcPts val="400"/>
              </a:spcBef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Dans le CPE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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toutes les informations concernant le bâtiment</a:t>
            </a:r>
          </a:p>
          <a:p>
            <a:pPr marL="6286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fr-CH" sz="2000" dirty="0">
                <a:solidFill>
                  <a:srgbClr val="4C565C"/>
                </a:solidFill>
                <a:latin typeface="Arial"/>
                <a:cs typeface="Arial"/>
              </a:rPr>
              <a:t>Composition des différents éléments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(matériel</a:t>
            </a:r>
            <a:r>
              <a:rPr lang="fr-CH" sz="2000" dirty="0">
                <a:solidFill>
                  <a:srgbClr val="4C565C"/>
                </a:solidFill>
                <a:latin typeface="Arial"/>
                <a:cs typeface="Arial"/>
              </a:rPr>
              <a:t>,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épaisseur d’isolation ...)</a:t>
            </a:r>
          </a:p>
          <a:p>
            <a:pPr marL="6286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Fenêtre (</a:t>
            </a:r>
            <a:r>
              <a:rPr lang="fr-CH" sz="2000" dirty="0" err="1" smtClean="0">
                <a:solidFill>
                  <a:srgbClr val="4C565C"/>
                </a:solidFill>
                <a:latin typeface="Arial"/>
                <a:cs typeface="Arial"/>
              </a:rPr>
              <a:t>Ug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, </a:t>
            </a:r>
            <a:r>
              <a:rPr lang="fr-CH" sz="2000" dirty="0" err="1" smtClean="0">
                <a:solidFill>
                  <a:srgbClr val="4C565C"/>
                </a:solidFill>
                <a:latin typeface="Arial"/>
                <a:cs typeface="Arial"/>
              </a:rPr>
              <a:t>Uf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, etc.)</a:t>
            </a:r>
          </a:p>
          <a:p>
            <a:pPr marL="6286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Ventilation mécanique (</a:t>
            </a:r>
            <a:r>
              <a:rPr lang="fr-FR" sz="2000" dirty="0">
                <a:solidFill>
                  <a:srgbClr val="4C565C"/>
                </a:solidFill>
                <a:latin typeface="Arial"/>
                <a:cs typeface="Arial"/>
              </a:rPr>
              <a:t>d</a:t>
            </a: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</a:rPr>
              <a:t>egré </a:t>
            </a:r>
            <a:r>
              <a:rPr lang="fr-FR" sz="2000" dirty="0">
                <a:solidFill>
                  <a:srgbClr val="4C565C"/>
                </a:solidFill>
                <a:latin typeface="Arial"/>
                <a:cs typeface="Arial"/>
              </a:rPr>
              <a:t>de récupération de chaleur</a:t>
            </a:r>
            <a:r>
              <a:rPr lang="fr-FR" sz="2000" dirty="0" smtClean="0">
                <a:solidFill>
                  <a:srgbClr val="4C565C"/>
                </a:solidFill>
                <a:latin typeface="Arial"/>
                <a:cs typeface="Arial"/>
              </a:rPr>
              <a:t>)</a:t>
            </a:r>
            <a:endParaRPr lang="fr-CH" sz="20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6286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Valeur d’étanchéité</a:t>
            </a:r>
          </a:p>
          <a:p>
            <a:pPr marL="6286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Installation technique cChauffage &amp; eau chaude sanitaire)</a:t>
            </a:r>
          </a:p>
          <a:p>
            <a:pPr indent="0">
              <a:buNone/>
            </a:pPr>
            <a:endParaRPr lang="fr-CH" sz="20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indent="0">
              <a:buNone/>
            </a:pPr>
            <a:r>
              <a:rPr lang="fr-FR" sz="2000" dirty="0">
                <a:solidFill>
                  <a:schemeClr val="accent2"/>
                </a:solidFill>
                <a:latin typeface="Arial"/>
                <a:cs typeface="Arial"/>
              </a:rPr>
              <a:t>Changement par rapport </a:t>
            </a:r>
            <a:r>
              <a:rPr lang="fr-FR" sz="2000" dirty="0" smtClean="0">
                <a:solidFill>
                  <a:schemeClr val="accent2"/>
                </a:solidFill>
                <a:latin typeface="Arial"/>
                <a:cs typeface="Arial"/>
              </a:rPr>
              <a:t>au CPE</a:t>
            </a:r>
          </a:p>
          <a:p>
            <a:pPr marL="266700">
              <a:buNone/>
            </a:pPr>
            <a:r>
              <a:rPr lang="fr-CH" sz="2000" dirty="0" smtClean="0">
                <a:solidFill>
                  <a:schemeClr val="accent2"/>
                </a:solidFill>
                <a:latin typeface="Arial"/>
                <a:cs typeface="Arial"/>
                <a:sym typeface="Wingdings" pitchFamily="2" charset="2"/>
              </a:rPr>
              <a:t> </a:t>
            </a:r>
            <a:r>
              <a:rPr lang="fr-CH" sz="2000" dirty="0">
                <a:solidFill>
                  <a:schemeClr val="accent2"/>
                </a:solidFill>
                <a:latin typeface="Arial"/>
                <a:cs typeface="Arial"/>
                <a:sym typeface="Wingdings" pitchFamily="2" charset="2"/>
              </a:rPr>
              <a:t>Consultation avec </a:t>
            </a:r>
            <a:r>
              <a:rPr lang="fr-CH" sz="2000" dirty="0" smtClean="0">
                <a:solidFill>
                  <a:schemeClr val="accent2"/>
                </a:solidFill>
                <a:latin typeface="Arial"/>
                <a:cs typeface="Arial"/>
                <a:sym typeface="Wingdings" pitchFamily="2" charset="2"/>
              </a:rPr>
              <a:t>l’architecte (planificateur, conseil en énergie)</a:t>
            </a:r>
            <a:endParaRPr lang="fr-CH" sz="2000" dirty="0">
              <a:solidFill>
                <a:schemeClr val="accent2"/>
              </a:solidFill>
              <a:latin typeface="Arial"/>
              <a:cs typeface="Arial"/>
              <a:sym typeface="Wingdings" pitchFamily="2" charset="2"/>
            </a:endParaRPr>
          </a:p>
        </p:txBody>
      </p:sp>
      <p:pic>
        <p:nvPicPr>
          <p:cNvPr id="5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577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>
          <a:xfrm>
            <a:off x="470359" y="663272"/>
            <a:ext cx="8549815" cy="461433"/>
          </a:xfrm>
        </p:spPr>
        <p:txBody>
          <a:bodyPr/>
          <a:lstStyle/>
          <a:p>
            <a:pPr marL="0" indent="0"/>
            <a:r>
              <a:rPr lang="de-DE" sz="2000" dirty="0" smtClean="0">
                <a:cs typeface="Arial"/>
              </a:rPr>
              <a:t>4. </a:t>
            </a:r>
            <a:r>
              <a:rPr lang="de-DE" sz="2000" dirty="0" err="1" smtClean="0">
                <a:cs typeface="Arial"/>
              </a:rPr>
              <a:t>DéFI</a:t>
            </a:r>
            <a:r>
              <a:rPr lang="de-DE" sz="2000" dirty="0" smtClean="0">
                <a:cs typeface="Arial"/>
              </a:rPr>
              <a:t> POUR LES CORPS DE </a:t>
            </a:r>
            <a:r>
              <a:rPr lang="de-DE" sz="2000" dirty="0" err="1" smtClean="0">
                <a:cs typeface="Arial"/>
              </a:rPr>
              <a:t>MéTIERS</a:t>
            </a:r>
            <a:r>
              <a:rPr lang="de-DE" sz="2000" dirty="0" smtClean="0">
                <a:cs typeface="Arial"/>
              </a:rPr>
              <a:t> = </a:t>
            </a:r>
            <a:r>
              <a:rPr lang="de-DE" sz="2000" dirty="0" err="1" smtClean="0">
                <a:cs typeface="Arial"/>
              </a:rPr>
              <a:t>COOPéRATION</a:t>
            </a:r>
            <a:endParaRPr lang="de-DE" sz="2000" dirty="0">
              <a:cs typeface="Arial"/>
            </a:endParaRPr>
          </a:p>
        </p:txBody>
      </p:sp>
      <p:sp>
        <p:nvSpPr>
          <p:cNvPr id="6" name="Espace réservé du contenu 4"/>
          <p:cNvSpPr>
            <a:spLocks noGrp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457200" y="1458532"/>
            <a:ext cx="7554036" cy="407924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400"/>
              </a:spcBef>
              <a:buNone/>
            </a:pPr>
            <a:endParaRPr lang="fr-FR" sz="1400" b="1" dirty="0">
              <a:solidFill>
                <a:srgbClr val="4C565C"/>
              </a:solidFill>
              <a:latin typeface="Arial"/>
              <a:cs typeface="Arial"/>
            </a:endParaRPr>
          </a:p>
          <a:p>
            <a:pPr>
              <a:spcBef>
                <a:spcPts val="400"/>
              </a:spcBef>
              <a:buFont typeface="Wingdings" pitchFamily="2" charset="2"/>
              <a:buChar char="Ø"/>
            </a:pPr>
            <a:r>
              <a:rPr lang="fr-CH" sz="2200" dirty="0" smtClean="0">
                <a:solidFill>
                  <a:srgbClr val="4C565C"/>
                </a:solidFill>
                <a:latin typeface="Arial"/>
                <a:cs typeface="Arial"/>
              </a:rPr>
              <a:t>Étanchéité du bâtiment</a:t>
            </a:r>
          </a:p>
          <a:p>
            <a:pPr marL="0" indent="0">
              <a:spcBef>
                <a:spcPts val="400"/>
              </a:spcBef>
              <a:buNone/>
            </a:pPr>
            <a:endParaRPr lang="fr-CH" sz="2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0" indent="0">
              <a:spcBef>
                <a:spcPts val="400"/>
              </a:spcBef>
              <a:buNone/>
            </a:pPr>
            <a:r>
              <a:rPr lang="fr-CH" sz="2200" dirty="0">
                <a:solidFill>
                  <a:srgbClr val="4C565C"/>
                </a:solidFill>
                <a:latin typeface="Arial"/>
                <a:cs typeface="Arial"/>
              </a:rPr>
              <a:t>		</a:t>
            </a:r>
            <a:r>
              <a:rPr lang="fr-CH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Valeur de référence 2017≤ </a:t>
            </a:r>
            <a:r>
              <a:rPr lang="fr-CH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0,6 </a:t>
            </a:r>
            <a:r>
              <a:rPr lang="fr-CH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vol/h</a:t>
            </a:r>
          </a:p>
          <a:p>
            <a:pPr marL="0" indent="0">
              <a:spcBef>
                <a:spcPts val="400"/>
              </a:spcBef>
              <a:buNone/>
            </a:pPr>
            <a:endParaRPr lang="fr-CH" sz="2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0" indent="0">
              <a:spcBef>
                <a:spcPts val="400"/>
              </a:spcBef>
              <a:buNone/>
            </a:pPr>
            <a:endParaRPr lang="fr-CH" sz="2200" dirty="0">
              <a:solidFill>
                <a:srgbClr val="4C565C"/>
              </a:solidFill>
              <a:latin typeface="Arial"/>
              <a:cs typeface="Arial"/>
            </a:endParaRPr>
          </a:p>
          <a:p>
            <a:pPr marL="0" indent="0">
              <a:spcBef>
                <a:spcPts val="400"/>
              </a:spcBef>
              <a:buNone/>
            </a:pPr>
            <a:endParaRPr lang="fr-CH" sz="2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marL="0" indent="0">
              <a:spcBef>
                <a:spcPts val="400"/>
              </a:spcBef>
              <a:buNone/>
            </a:pPr>
            <a:endParaRPr lang="fr-CH" sz="22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>
              <a:spcBef>
                <a:spcPts val="400"/>
              </a:spcBef>
              <a:buFont typeface="Wingdings" pitchFamily="2" charset="2"/>
              <a:buChar char="Ø"/>
            </a:pPr>
            <a:r>
              <a:rPr lang="fr-CH" sz="2200" dirty="0" smtClean="0">
                <a:solidFill>
                  <a:srgbClr val="4C565C"/>
                </a:solidFill>
                <a:latin typeface="Arial"/>
                <a:cs typeface="Arial"/>
              </a:rPr>
              <a:t>Minimiser les ponts thermiques </a:t>
            </a:r>
          </a:p>
          <a:p>
            <a:pPr marL="0" indent="0">
              <a:spcBef>
                <a:spcPts val="400"/>
              </a:spcBef>
              <a:buNone/>
            </a:pPr>
            <a:endParaRPr lang="fr-CH" sz="2200" dirty="0" smtClean="0">
              <a:solidFill>
                <a:srgbClr val="4C565C"/>
              </a:solidFill>
              <a:latin typeface="Arial"/>
              <a:cs typeface="Arial"/>
              <a:sym typeface="Wingdings" pitchFamily="2" charset="2"/>
            </a:endParaRPr>
          </a:p>
          <a:p>
            <a:pPr marL="0" indent="0">
              <a:spcBef>
                <a:spcPts val="400"/>
              </a:spcBef>
              <a:buNone/>
            </a:pPr>
            <a:r>
              <a:rPr lang="fr-CH" sz="2200" dirty="0" smtClean="0">
                <a:solidFill>
                  <a:srgbClr val="4C565C"/>
                </a:solidFill>
                <a:latin typeface="Arial"/>
                <a:cs typeface="Arial"/>
              </a:rPr>
              <a:t>		</a:t>
            </a:r>
            <a:r>
              <a:rPr lang="fr-CH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Valeur </a:t>
            </a:r>
            <a:r>
              <a:rPr lang="fr-CH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de </a:t>
            </a:r>
            <a:r>
              <a:rPr lang="fr-CH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référence 2017 </a:t>
            </a:r>
            <a:r>
              <a:rPr lang="fr-CH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≤ </a:t>
            </a:r>
            <a:r>
              <a:rPr lang="fr-CH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  <a:sym typeface="Wingdings" pitchFamily="2" charset="2"/>
              </a:rPr>
              <a:t>0,3 </a:t>
            </a:r>
            <a:endParaRPr lang="fr-CH" sz="2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0" indent="0">
              <a:spcBef>
                <a:spcPts val="400"/>
              </a:spcBef>
              <a:buNone/>
            </a:pPr>
            <a:endParaRPr lang="fr-CH" sz="1800" dirty="0" smtClean="0">
              <a:solidFill>
                <a:srgbClr val="FF0000"/>
              </a:solidFill>
              <a:latin typeface="Arial"/>
              <a:cs typeface="Arial"/>
              <a:sym typeface="Wingdings" pitchFamily="2" charset="2"/>
            </a:endParaRPr>
          </a:p>
          <a:p>
            <a:pPr indent="0">
              <a:buNone/>
            </a:pPr>
            <a:endParaRPr lang="fr-CH" sz="18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 indent="0">
              <a:buNone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	</a:t>
            </a:r>
          </a:p>
        </p:txBody>
      </p:sp>
      <p:pic>
        <p:nvPicPr>
          <p:cNvPr id="10" name="Picture 3" descr="Blower-door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5796422" y="1543050"/>
            <a:ext cx="1408145" cy="1876637"/>
          </a:xfrm>
          <a:prstGeom prst="rect">
            <a:avLst/>
          </a:prstGeom>
          <a:noFill/>
        </p:spPr>
      </p:pic>
      <p:pic>
        <p:nvPicPr>
          <p:cNvPr id="12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screen"/>
          <a:srcRect l="3288" t="2660" r="5639" b="3828"/>
          <a:stretch>
            <a:fillRect/>
          </a:stretch>
        </p:blipFill>
        <p:spPr bwMode="auto">
          <a:xfrm>
            <a:off x="7119762" y="1839400"/>
            <a:ext cx="1314450" cy="12839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ch rechts gekrümmter Pfeil 1"/>
          <p:cNvSpPr/>
          <p:nvPr>
            <p:custDataLst>
              <p:tags r:id="rId6"/>
            </p:custDataLst>
          </p:nvPr>
        </p:nvSpPr>
        <p:spPr>
          <a:xfrm>
            <a:off x="955625" y="2028825"/>
            <a:ext cx="304800" cy="371475"/>
          </a:xfrm>
          <a:prstGeom prst="curvedRightArrow">
            <a:avLst/>
          </a:prstGeom>
          <a:solidFill>
            <a:srgbClr val="E27022"/>
          </a:solidFill>
          <a:ln>
            <a:solidFill>
              <a:srgbClr val="E270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Picture 7" descr="http://www.baulinks.de/webplugin/2008/i/1416-isokorb1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6585409" y="4089758"/>
            <a:ext cx="2173605" cy="1559562"/>
          </a:xfrm>
          <a:prstGeom prst="rect">
            <a:avLst/>
          </a:prstGeom>
          <a:noFill/>
        </p:spPr>
      </p:pic>
      <p:pic>
        <p:nvPicPr>
          <p:cNvPr id="13" name="Picture 4" descr="Position des ponts thermiques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54905" y="3803616"/>
            <a:ext cx="1399564" cy="1543656"/>
          </a:xfrm>
          <a:prstGeom prst="rect">
            <a:avLst/>
          </a:prstGeom>
          <a:noFill/>
        </p:spPr>
      </p:pic>
      <p:sp>
        <p:nvSpPr>
          <p:cNvPr id="14" name="Nach rechts gekrümmter Pfeil 13"/>
          <p:cNvSpPr/>
          <p:nvPr>
            <p:custDataLst>
              <p:tags r:id="rId9"/>
            </p:custDataLst>
          </p:nvPr>
        </p:nvSpPr>
        <p:spPr>
          <a:xfrm>
            <a:off x="968275" y="4089758"/>
            <a:ext cx="304800" cy="371475"/>
          </a:xfrm>
          <a:prstGeom prst="curvedRightArrow">
            <a:avLst/>
          </a:prstGeom>
          <a:solidFill>
            <a:srgbClr val="E27022"/>
          </a:solidFill>
          <a:ln>
            <a:solidFill>
              <a:srgbClr val="E270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96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266457" y="2276872"/>
            <a:ext cx="1739761" cy="3432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6"/>
          <p:cNvCxnSpPr/>
          <p:nvPr>
            <p:custDataLst>
              <p:tags r:id="rId2"/>
            </p:custDataLst>
          </p:nvPr>
        </p:nvCxnSpPr>
        <p:spPr bwMode="auto">
          <a:xfrm flipV="1">
            <a:off x="3897557" y="2689919"/>
            <a:ext cx="638682" cy="41576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9"/>
          <p:cNvSpPr txBox="1"/>
          <p:nvPr>
            <p:custDataLst>
              <p:tags r:id="rId3"/>
            </p:custDataLst>
          </p:nvPr>
        </p:nvSpPr>
        <p:spPr>
          <a:xfrm>
            <a:off x="477838" y="2443967"/>
            <a:ext cx="22072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É</a:t>
            </a: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tanchéité des réservations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prises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interrupteurs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etc.</a:t>
            </a:r>
          </a:p>
        </p:txBody>
      </p:sp>
      <p:pic>
        <p:nvPicPr>
          <p:cNvPr id="16" name="Picture 6" descr="http://www.technopress.de/OE/img/pool/1224_KAISER_BAU_2009_Econ_UP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534201" y="2327262"/>
            <a:ext cx="1444994" cy="1444995"/>
          </a:xfrm>
          <a:prstGeom prst="rect">
            <a:avLst/>
          </a:prstGeom>
          <a:noFill/>
        </p:spPr>
      </p:pic>
      <p:sp>
        <p:nvSpPr>
          <p:cNvPr id="17" name="TextBox 28"/>
          <p:cNvSpPr txBox="1"/>
          <p:nvPr>
            <p:custDataLst>
              <p:tags r:id="rId5"/>
            </p:custDataLst>
          </p:nvPr>
        </p:nvSpPr>
        <p:spPr>
          <a:xfrm>
            <a:off x="4440439" y="1876233"/>
            <a:ext cx="4608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lochet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souple pour se rétracter autour 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du câble</a:t>
            </a:r>
            <a:endParaRPr lang="de-DE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8" name="Picture 4" descr="http://benz24.de/media/catalog/product/cache/1/image/948x/9df78eab33525d08d6e5fb8d27136e95/p/_/p_stoppa_20_011000x1000px_rgb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6331524" y="4333272"/>
            <a:ext cx="1172853" cy="1350558"/>
          </a:xfrm>
          <a:prstGeom prst="rect">
            <a:avLst/>
          </a:prstGeom>
          <a:noFill/>
        </p:spPr>
      </p:pic>
      <p:pic>
        <p:nvPicPr>
          <p:cNvPr id="19" name="Picture 2" descr="http://www.foerch.ch/documents/thumbs/-956707899_20091407084431_600x600_Fit_0_0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17" cstate="screen"/>
          <a:srcRect l="5920" b="14626"/>
          <a:stretch/>
        </p:blipFill>
        <p:spPr bwMode="auto">
          <a:xfrm>
            <a:off x="4524676" y="4316147"/>
            <a:ext cx="1685258" cy="1367683"/>
          </a:xfrm>
          <a:prstGeom prst="rect">
            <a:avLst/>
          </a:prstGeom>
          <a:noFill/>
        </p:spPr>
      </p:pic>
      <p:sp>
        <p:nvSpPr>
          <p:cNvPr id="20" name="TextBox 17"/>
          <p:cNvSpPr txBox="1"/>
          <p:nvPr>
            <p:custDataLst>
              <p:tags r:id="rId8"/>
            </p:custDataLst>
          </p:nvPr>
        </p:nvSpPr>
        <p:spPr>
          <a:xfrm>
            <a:off x="4429763" y="3940429"/>
            <a:ext cx="357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Embouts pour câbles électriques</a:t>
            </a:r>
            <a:endParaRPr lang="de-DE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cxnSp>
        <p:nvCxnSpPr>
          <p:cNvPr id="14" name="Straight Arrow Connector 12"/>
          <p:cNvCxnSpPr/>
          <p:nvPr>
            <p:custDataLst>
              <p:tags r:id="rId9"/>
            </p:custDataLst>
          </p:nvPr>
        </p:nvCxnSpPr>
        <p:spPr bwMode="auto">
          <a:xfrm>
            <a:off x="3673481" y="3952770"/>
            <a:ext cx="1148709" cy="56843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3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Inhaltsplatzhalter 3"/>
          <p:cNvSpPr>
            <a:spLocks noGrp="1"/>
          </p:cNvSpPr>
          <p:nvPr>
            <p:ph idx="15"/>
            <p:custDataLst>
              <p:tags r:id="rId11"/>
            </p:custDataLst>
          </p:nvPr>
        </p:nvSpPr>
        <p:spPr>
          <a:xfrm>
            <a:off x="470360" y="663272"/>
            <a:ext cx="8673640" cy="461433"/>
          </a:xfrm>
        </p:spPr>
        <p:txBody>
          <a:bodyPr/>
          <a:lstStyle/>
          <a:p>
            <a:pPr marL="0" indent="0"/>
            <a:r>
              <a:rPr lang="de-DE" sz="2000" dirty="0" smtClean="0">
                <a:cs typeface="Arial"/>
              </a:rPr>
              <a:t>4. </a:t>
            </a:r>
            <a:r>
              <a:rPr lang="fr-CH" sz="2000" dirty="0" smtClean="0">
                <a:cs typeface="Arial"/>
              </a:rPr>
              <a:t>Défi POUR LES CORPS DE Métiers = Coopération</a:t>
            </a:r>
            <a:endParaRPr lang="fr-CH"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339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894080" y="4439920"/>
            <a:ext cx="7894320" cy="873760"/>
          </a:xfrm>
        </p:spPr>
        <p:txBody>
          <a:bodyPr/>
          <a:lstStyle/>
          <a:p>
            <a:pPr marL="0" indent="0"/>
            <a:r>
              <a:rPr lang="fr-CH" sz="2800" b="1" dirty="0" smtClean="0">
                <a:solidFill>
                  <a:srgbClr val="E27022"/>
                </a:solidFill>
              </a:rPr>
              <a:t>Merci de votre attention !</a:t>
            </a:r>
            <a:endParaRPr lang="fr-CH" sz="2800" b="1" dirty="0">
              <a:solidFill>
                <a:srgbClr val="E27022"/>
              </a:solidFill>
            </a:endParaRPr>
          </a:p>
        </p:txBody>
      </p:sp>
      <p:pic>
        <p:nvPicPr>
          <p:cNvPr id="3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3"/>
            <p:custDataLst>
              <p:tags r:id="rId1"/>
            </p:custDataLst>
          </p:nvPr>
        </p:nvSpPr>
        <p:spPr>
          <a:xfrm>
            <a:off x="470360" y="1665871"/>
            <a:ext cx="8406940" cy="3586849"/>
          </a:xfrm>
        </p:spPr>
        <p:txBody>
          <a:bodyPr/>
          <a:lstStyle/>
          <a:p>
            <a:pPr marL="450850" indent="-450850">
              <a:spcBef>
                <a:spcPts val="400"/>
              </a:spcBef>
            </a:pPr>
            <a:r>
              <a:rPr lang="fr-CH" b="1" dirty="0" smtClean="0">
                <a:solidFill>
                  <a:srgbClr val="4C565C"/>
                </a:solidFill>
                <a:cs typeface="Arial"/>
              </a:rPr>
              <a:t>1.	«Règlement Grand-ducal concernant la performance énergétique des bâtiments d’habitation»</a:t>
            </a:r>
          </a:p>
          <a:p>
            <a:pPr marL="0" indent="0">
              <a:lnSpc>
                <a:spcPct val="150000"/>
              </a:lnSpc>
              <a:spcBef>
                <a:spcPts val="400"/>
              </a:spcBef>
            </a:pPr>
            <a:endParaRPr lang="fr-CH" sz="300" b="1" dirty="0" smtClean="0">
              <a:solidFill>
                <a:srgbClr val="4C565C"/>
              </a:solidFill>
              <a:cs typeface="Arial"/>
            </a:endParaRPr>
          </a:p>
          <a:p>
            <a:pPr marL="0" indent="0">
              <a:lnSpc>
                <a:spcPct val="150000"/>
              </a:lnSpc>
              <a:spcBef>
                <a:spcPts val="400"/>
              </a:spcBef>
            </a:pPr>
            <a:r>
              <a:rPr lang="fr-CH" b="1" dirty="0" smtClean="0">
                <a:solidFill>
                  <a:srgbClr val="4C565C"/>
                </a:solidFill>
                <a:cs typeface="Arial"/>
              </a:rPr>
              <a:t>2.	projet de RGD </a:t>
            </a:r>
          </a:p>
          <a:p>
            <a:pPr marL="0" indent="0">
              <a:lnSpc>
                <a:spcPct val="150000"/>
              </a:lnSpc>
              <a:spcBef>
                <a:spcPts val="400"/>
              </a:spcBef>
            </a:pPr>
            <a:endParaRPr lang="fr-CH" sz="300" dirty="0" smtClean="0">
              <a:solidFill>
                <a:srgbClr val="4C565C"/>
              </a:solidFill>
              <a:cs typeface="Arial"/>
            </a:endParaRPr>
          </a:p>
          <a:p>
            <a:pPr>
              <a:lnSpc>
                <a:spcPct val="150000"/>
              </a:lnSpc>
              <a:spcBef>
                <a:spcPts val="400"/>
              </a:spcBef>
              <a:buAutoNum type="arabicPeriod" startAt="3"/>
            </a:pPr>
            <a:r>
              <a:rPr lang="fr-CH" b="1" dirty="0" smtClean="0">
                <a:solidFill>
                  <a:srgbClr val="4C565C"/>
                </a:solidFill>
                <a:cs typeface="Arial"/>
              </a:rPr>
              <a:t> Information pour les artisans</a:t>
            </a:r>
          </a:p>
          <a:p>
            <a:pPr>
              <a:lnSpc>
                <a:spcPct val="150000"/>
              </a:lnSpc>
              <a:spcBef>
                <a:spcPts val="400"/>
              </a:spcBef>
              <a:buAutoNum type="arabicPeriod" startAt="3"/>
            </a:pPr>
            <a:r>
              <a:rPr lang="fr-CH" b="1" dirty="0" smtClean="0">
                <a:solidFill>
                  <a:srgbClr val="4C565C"/>
                </a:solidFill>
                <a:cs typeface="Arial"/>
              </a:rPr>
              <a:t> Défi pour les corps de métiers = Coopération</a:t>
            </a:r>
            <a:endParaRPr lang="fr-CH" dirty="0"/>
          </a:p>
        </p:txBody>
      </p:sp>
      <p:sp>
        <p:nvSpPr>
          <p:cNvPr id="5" name="Inhaltsplatzhalter 4"/>
          <p:cNvSpPr>
            <a:spLocks noGrp="1"/>
          </p:cNvSpPr>
          <p:nvPr>
            <p:ph idx="17"/>
            <p:custDataLst>
              <p:tags r:id="rId2"/>
            </p:custDataLst>
          </p:nvPr>
        </p:nvSpPr>
        <p:spPr>
          <a:xfrm>
            <a:off x="470360" y="675972"/>
            <a:ext cx="8229600" cy="461433"/>
          </a:xfrm>
        </p:spPr>
        <p:txBody>
          <a:bodyPr/>
          <a:lstStyle/>
          <a:p>
            <a:r>
              <a:rPr lang="fr-CH" sz="2000" dirty="0" smtClean="0"/>
              <a:t>Table des matières «Défi 2017»</a:t>
            </a:r>
            <a:endParaRPr lang="de-DE" sz="2000" dirty="0"/>
          </a:p>
        </p:txBody>
      </p:sp>
      <p:pic>
        <p:nvPicPr>
          <p:cNvPr id="4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110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/>
          <p:cNvSpPr>
            <a:spLocks noGrp="1"/>
          </p:cNvSpPr>
          <p:nvPr>
            <p:ph type="body" idx="14"/>
            <p:custDataLst>
              <p:tags r:id="rId1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contenu 19"/>
          <p:cNvSpPr>
            <a:spLocks noGrp="1"/>
          </p:cNvSpPr>
          <p:nvPr>
            <p:ph idx="17"/>
            <p:custDataLst>
              <p:tags r:id="rId2"/>
            </p:custDataLst>
          </p:nvPr>
        </p:nvSpPr>
        <p:spPr>
          <a:xfrm>
            <a:off x="470360" y="764872"/>
            <a:ext cx="8403184" cy="461433"/>
          </a:xfrm>
        </p:spPr>
        <p:txBody>
          <a:bodyPr/>
          <a:lstStyle/>
          <a:p>
            <a:r>
              <a:rPr lang="fr-FR" sz="1800" dirty="0" smtClean="0"/>
              <a:t>1. RDG CONCERNANT LA Performance énergétique des bâtiments d’habitation</a:t>
            </a:r>
            <a:endParaRPr lang="fr-FR" sz="1800" dirty="0"/>
          </a:p>
        </p:txBody>
      </p:sp>
      <p:pic>
        <p:nvPicPr>
          <p:cNvPr id="7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42307" r="11539" b="8463"/>
          <a:stretch>
            <a:fillRect/>
          </a:stretch>
        </p:blipFill>
        <p:spPr bwMode="auto">
          <a:xfrm>
            <a:off x="559260" y="2146193"/>
            <a:ext cx="8142017" cy="301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/>
          <p:nvPr>
            <p:custDataLst>
              <p:tags r:id="rId4"/>
            </p:custDataLst>
          </p:nvPr>
        </p:nvSpPr>
        <p:spPr>
          <a:xfrm>
            <a:off x="7263666" y="2159072"/>
            <a:ext cx="1152391" cy="2993072"/>
          </a:xfrm>
          <a:prstGeom prst="rect">
            <a:avLst/>
          </a:prstGeom>
          <a:noFill/>
          <a:ln w="57150">
            <a:solidFill>
              <a:srgbClr val="9113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016" tIns="64008" rIns="128016" bIns="64008" spcCol="0" rtlCol="0" anchor="ctr"/>
          <a:lstStyle/>
          <a:p>
            <a:pPr algn="ctr"/>
            <a:endParaRPr lang="de-LU"/>
          </a:p>
        </p:txBody>
      </p:sp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491997" y="1621445"/>
            <a:ext cx="8428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>
                <a:solidFill>
                  <a:srgbClr val="E27022"/>
                </a:solidFill>
                <a:latin typeface="Anton"/>
                <a:cs typeface="Arial"/>
              </a:rPr>
              <a:t>O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ù mène le chemin ?</a:t>
            </a:r>
            <a:endParaRPr lang="de-DE" sz="2000" b="1" dirty="0">
              <a:solidFill>
                <a:srgbClr val="E27022"/>
              </a:solidFill>
              <a:latin typeface="Anton"/>
              <a:cs typeface="Arial"/>
            </a:endParaRPr>
          </a:p>
        </p:txBody>
      </p:sp>
      <p:pic>
        <p:nvPicPr>
          <p:cNvPr id="10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7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 smtClean="0"/>
              <a:t>2.</a:t>
            </a:r>
            <a:r>
              <a:rPr lang="fr-CH" sz="2000" b="1" dirty="0">
                <a:solidFill>
                  <a:srgbClr val="4C565C"/>
                </a:solidFill>
                <a:cs typeface="Arial"/>
              </a:rPr>
              <a:t> </a:t>
            </a:r>
            <a:r>
              <a:rPr lang="fr-CH" sz="2000" dirty="0" smtClean="0">
                <a:cs typeface="Arial"/>
              </a:rPr>
              <a:t>projet </a:t>
            </a:r>
            <a:r>
              <a:rPr lang="fr-CH" sz="2000" dirty="0">
                <a:cs typeface="Arial"/>
              </a:rPr>
              <a:t>de RGD </a:t>
            </a:r>
            <a:endParaRPr lang="de-DE" sz="2000" dirty="0"/>
          </a:p>
        </p:txBody>
      </p:sp>
      <p:sp>
        <p:nvSpPr>
          <p:cNvPr id="7" name="Textfeld 6"/>
          <p:cNvSpPr txBox="1"/>
          <p:nvPr>
            <p:custDataLst>
              <p:tags r:id="rId2"/>
            </p:custDataLst>
          </p:nvPr>
        </p:nvSpPr>
        <p:spPr>
          <a:xfrm>
            <a:off x="470359" y="2369713"/>
            <a:ext cx="8094091" cy="279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buFont typeface="Wingdings" pitchFamily="2" charset="2"/>
              <a:buChar char="Ø"/>
            </a:pPr>
            <a:r>
              <a:rPr lang="fr-FR" dirty="0" smtClean="0">
                <a:solidFill>
                  <a:srgbClr val="4C565C"/>
                </a:solidFill>
                <a:latin typeface="Anton"/>
                <a:cs typeface="Arial"/>
              </a:rPr>
              <a:t> 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Introduction du bâtiment de référence</a:t>
            </a:r>
          </a:p>
          <a:p>
            <a:pPr>
              <a:spcBef>
                <a:spcPts val="400"/>
              </a:spcBef>
            </a:pPr>
            <a:endParaRPr lang="fr-CH" sz="2000" dirty="0" smtClean="0">
              <a:solidFill>
                <a:srgbClr val="4C565C"/>
              </a:solidFill>
              <a:latin typeface="Arial"/>
              <a:cs typeface="Arial"/>
            </a:endParaRPr>
          </a:p>
          <a:p>
            <a:pPr>
              <a:spcBef>
                <a:spcPts val="400"/>
              </a:spcBef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 Définition du </a:t>
            </a:r>
            <a:r>
              <a:rPr lang="fr-CH" sz="2000" dirty="0" err="1" smtClean="0">
                <a:solidFill>
                  <a:srgbClr val="4C565C"/>
                </a:solidFill>
                <a:latin typeface="Arial"/>
                <a:cs typeface="Arial"/>
              </a:rPr>
              <a:t>nZEB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</a:p>
          <a:p>
            <a:pPr>
              <a:spcBef>
                <a:spcPts val="400"/>
              </a:spcBef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      (</a:t>
            </a:r>
            <a:r>
              <a:rPr lang="fr-CH" sz="2000" dirty="0" err="1" smtClean="0">
                <a:solidFill>
                  <a:srgbClr val="4C565C"/>
                </a:solidFill>
                <a:latin typeface="Arial"/>
                <a:cs typeface="Arial"/>
              </a:rPr>
              <a:t>nearly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CH" sz="2000" dirty="0" err="1" smtClean="0">
                <a:solidFill>
                  <a:srgbClr val="4C565C"/>
                </a:solidFill>
                <a:latin typeface="Arial"/>
                <a:cs typeface="Arial"/>
              </a:rPr>
              <a:t>Zero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Energy Building)</a:t>
            </a:r>
          </a:p>
          <a:p>
            <a:pPr marL="269875">
              <a:spcBef>
                <a:spcPts val="400"/>
              </a:spcBef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</a:p>
          <a:p>
            <a:pPr>
              <a:spcBef>
                <a:spcPts val="400"/>
              </a:spcBef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 Comptabiliser l‘électricité du PV</a:t>
            </a:r>
          </a:p>
          <a:p>
            <a:pPr>
              <a:spcBef>
                <a:spcPts val="400"/>
              </a:spcBef>
              <a:buFont typeface="Wingdings" pitchFamily="2" charset="2"/>
              <a:buChar char="Ø"/>
            </a:pPr>
            <a:endParaRPr lang="fr-FR" dirty="0">
              <a:solidFill>
                <a:srgbClr val="4C565C"/>
              </a:solidFill>
              <a:latin typeface="Anton"/>
              <a:cs typeface="Arial"/>
            </a:endParaRPr>
          </a:p>
          <a:p>
            <a:pPr marL="355600" indent="0">
              <a:spcBef>
                <a:spcPts val="400"/>
              </a:spcBef>
              <a:buNone/>
              <a:tabLst>
                <a:tab pos="355600" algn="l"/>
              </a:tabLst>
            </a:pPr>
            <a:endParaRPr lang="fr-FR" sz="1400" dirty="0">
              <a:solidFill>
                <a:srgbClr val="4C565C"/>
              </a:solidFill>
              <a:latin typeface="Anton"/>
              <a:cs typeface="Arial"/>
            </a:endParaRPr>
          </a:p>
        </p:txBody>
      </p:sp>
      <p:pic>
        <p:nvPicPr>
          <p:cNvPr id="9" name="Picture 2" descr="Z:\Passivhauswochen\2012\Communication\Bildmaterial\Maison\2012_08110037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615637" y="2369713"/>
            <a:ext cx="3044564" cy="2283423"/>
          </a:xfrm>
          <a:prstGeom prst="rect">
            <a:avLst/>
          </a:prstGeom>
          <a:noFill/>
        </p:spPr>
      </p:pic>
      <p:sp>
        <p:nvSpPr>
          <p:cNvPr id="10" name="Rechteck 9"/>
          <p:cNvSpPr/>
          <p:nvPr>
            <p:custDataLst>
              <p:tags r:id="rId4"/>
            </p:custDataLst>
          </p:nvPr>
        </p:nvSpPr>
        <p:spPr>
          <a:xfrm>
            <a:off x="470360" y="1549359"/>
            <a:ext cx="8428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>
                <a:solidFill>
                  <a:srgbClr val="E27022"/>
                </a:solidFill>
                <a:latin typeface="Anton"/>
                <a:cs typeface="Arial"/>
              </a:rPr>
              <a:t>C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hangements prévus</a:t>
            </a:r>
            <a:endParaRPr lang="fr-FR" sz="2000" b="1" dirty="0">
              <a:solidFill>
                <a:srgbClr val="E27022"/>
              </a:solidFill>
              <a:latin typeface="Anton"/>
              <a:cs typeface="Arial"/>
            </a:endParaRPr>
          </a:p>
        </p:txBody>
      </p:sp>
      <p:pic>
        <p:nvPicPr>
          <p:cNvPr id="6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442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7"/>
            <p:custDataLst>
              <p:tags r:id="rId1"/>
            </p:custDataLst>
          </p:nvPr>
        </p:nvSpPr>
        <p:spPr>
          <a:xfrm>
            <a:off x="470359" y="790272"/>
            <a:ext cx="8506215" cy="461433"/>
          </a:xfrm>
        </p:spPr>
        <p:txBody>
          <a:bodyPr/>
          <a:lstStyle/>
          <a:p>
            <a:endParaRPr lang="fr-FR" sz="1800" dirty="0"/>
          </a:p>
          <a:p>
            <a:r>
              <a:rPr lang="fr-FR" sz="1800" dirty="0" smtClean="0"/>
              <a:t>1. RGD CONCERNANT LA performance énergétique des bâtiments d’habitation &amp; Projet de RGD</a:t>
            </a:r>
            <a:endParaRPr lang="fr-FR" sz="1800" dirty="0"/>
          </a:p>
          <a:p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8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64603345"/>
              </p:ext>
            </p:extLst>
          </p:nvPr>
        </p:nvGraphicFramePr>
        <p:xfrm>
          <a:off x="571959" y="1554282"/>
          <a:ext cx="8274161" cy="386384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933982"/>
                <a:gridCol w="4340179"/>
              </a:tblGrid>
              <a:tr h="54864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Actuellement prévu</a:t>
                      </a:r>
                      <a:r>
                        <a:rPr lang="fr-CH" sz="1800" b="0" i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2017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Prochainement</a:t>
                      </a:r>
                      <a:r>
                        <a:rPr lang="fr-CH" sz="1800" b="0" i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prévu</a:t>
                      </a: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2017 </a:t>
                      </a:r>
                      <a:endParaRPr lang="fr-CH" b="0" i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861568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800" b="0" i="0" u="sng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u="sng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En règle </a:t>
                      </a:r>
                      <a:r>
                        <a:rPr lang="fr-CH" sz="1800" b="0" i="0" u="sng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générale :</a:t>
                      </a:r>
                      <a:r>
                        <a:rPr lang="fr-CH" sz="1800" b="0" i="0" u="none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fr-CH" sz="1800" b="0" i="0" u="none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CPE habitation</a:t>
                      </a:r>
                      <a:r>
                        <a:rPr lang="fr-CH" sz="1800" b="0" i="0" u="none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rempli les classes énergétiques AA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900" b="0" i="0" u="none" baseline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b="0" i="0" u="sng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Cas </a:t>
                      </a:r>
                      <a:r>
                        <a:rPr lang="fr-CH" b="0" i="0" u="sng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individuels </a:t>
                      </a:r>
                      <a:r>
                        <a:rPr lang="fr-CH" sz="1600" b="0" i="0" u="sng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  <a:sym typeface="Wingdings" pitchFamily="2" charset="2"/>
                        </a:rPr>
                        <a:t>:</a:t>
                      </a:r>
                      <a:r>
                        <a:rPr lang="fr-CH" sz="16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  <a:sym typeface="Wingdings" pitchFamily="2" charset="2"/>
                        </a:rPr>
                        <a:t> </a:t>
                      </a:r>
                      <a:r>
                        <a:rPr lang="fr-CH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  <a:sym typeface="Wingdings" pitchFamily="2" charset="2"/>
                        </a:rPr>
                        <a:t>Permis de bâtir classe énergétique </a:t>
                      </a:r>
                      <a:r>
                        <a:rPr lang="fr-CH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AB possible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800" b="0" i="0" u="none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800" u="none" noProof="0" dirty="0" smtClean="0"/>
                    </a:p>
                  </a:txBody>
                  <a:tcPr anchor="ctr"/>
                </a:tc>
              </a:tr>
              <a:tr h="67259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u="sng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Exigence pour permis</a:t>
                      </a:r>
                      <a:r>
                        <a:rPr lang="fr-CH" sz="1800" b="0" i="0" u="sng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de bâtir :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800" b="0" i="0" u="sng" baseline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en fonction du rapport A/V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200" b="0" i="0" u="sng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u="sng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Exigence pour permis</a:t>
                      </a:r>
                      <a:r>
                        <a:rPr lang="fr-CH" sz="1800" b="0" i="0" u="sng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de bâtir :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800" b="0" i="0" u="sng" baseline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lang="fr-CH" sz="1800" b="0" i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fonction du</a:t>
                      </a: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bâtiment de référence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200" b="0" i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861568">
                <a:tc gridSpan="2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La</a:t>
                      </a:r>
                      <a:r>
                        <a:rPr lang="fr-CH" sz="1800" b="0" i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 définition des </a:t>
                      </a:r>
                      <a:r>
                        <a:rPr lang="fr-CH" sz="1800" b="0" i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/>
                          <a:cs typeface="Arial"/>
                        </a:rPr>
                        <a:t>classes énergétiques reste la même !</a:t>
                      </a:r>
                      <a:endParaRPr lang="fr-CH" sz="1800" b="0" i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endParaRPr lang="fr-CH" noProof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017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7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 smtClean="0"/>
              <a:t>Prochainement prévu 2017 </a:t>
            </a:r>
            <a:endParaRPr lang="fr-CH" sz="2000" dirty="0"/>
          </a:p>
        </p:txBody>
      </p:sp>
      <p:pic>
        <p:nvPicPr>
          <p:cNvPr id="7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/>
          <p:nvPr>
            <p:custDataLst>
              <p:tags r:id="rId3"/>
            </p:custDataLst>
          </p:nvPr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2"/>
          <a:stretch/>
        </p:blipFill>
        <p:spPr bwMode="auto">
          <a:xfrm>
            <a:off x="206306" y="2919593"/>
            <a:ext cx="4356950" cy="212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719" y="2919593"/>
            <a:ext cx="4281103" cy="21250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/>
          <p:cNvSpPr txBox="1"/>
          <p:nvPr>
            <p:custDataLst>
              <p:tags r:id="rId5"/>
            </p:custDataLst>
          </p:nvPr>
        </p:nvSpPr>
        <p:spPr>
          <a:xfrm>
            <a:off x="470360" y="2516364"/>
            <a:ext cx="1921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Exposé au vent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feld 9"/>
          <p:cNvSpPr txBox="1"/>
          <p:nvPr>
            <p:custDataLst>
              <p:tags r:id="rId6"/>
            </p:custDataLst>
          </p:nvPr>
        </p:nvSpPr>
        <p:spPr>
          <a:xfrm>
            <a:off x="2689197" y="2538176"/>
            <a:ext cx="1921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Protégé du vent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feld 10"/>
          <p:cNvSpPr txBox="1"/>
          <p:nvPr>
            <p:custDataLst>
              <p:tags r:id="rId7"/>
            </p:custDataLst>
          </p:nvPr>
        </p:nvSpPr>
        <p:spPr>
          <a:xfrm>
            <a:off x="1001938" y="3561189"/>
            <a:ext cx="563049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40 cm 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20kWh/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(m²a)</a:t>
            </a:r>
            <a:endParaRPr lang="de-DE" sz="800" dirty="0">
              <a:solidFill>
                <a:schemeClr val="tx1">
                  <a:lumMod val="65000"/>
                  <a:lumOff val="35000"/>
                </a:schemeClr>
              </a:solidFill>
              <a:latin typeface="Anton"/>
            </a:endParaRPr>
          </a:p>
        </p:txBody>
      </p:sp>
      <p:sp>
        <p:nvSpPr>
          <p:cNvPr id="13" name="Textfeld 12"/>
          <p:cNvSpPr txBox="1"/>
          <p:nvPr>
            <p:custDataLst>
              <p:tags r:id="rId8"/>
            </p:custDataLst>
          </p:nvPr>
        </p:nvSpPr>
        <p:spPr>
          <a:xfrm>
            <a:off x="3115341" y="4231762"/>
            <a:ext cx="605111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35 </a:t>
            </a:r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cm </a:t>
            </a:r>
            <a:endParaRPr lang="fr-CH" sz="800" dirty="0">
              <a:solidFill>
                <a:schemeClr val="tx1">
                  <a:lumMod val="65000"/>
                  <a:lumOff val="35000"/>
                </a:schemeClr>
              </a:solidFill>
              <a:latin typeface="Anton"/>
            </a:endParaRPr>
          </a:p>
          <a:p>
            <a:pPr algn="ctr"/>
            <a:r>
              <a:rPr lang="fr-CH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20kWh</a:t>
            </a:r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/(</a:t>
            </a:r>
            <a:r>
              <a:rPr lang="fr-CH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m²a)</a:t>
            </a:r>
            <a:endParaRPr lang="de-DE" sz="800" dirty="0">
              <a:solidFill>
                <a:schemeClr val="tx1">
                  <a:lumMod val="65000"/>
                  <a:lumOff val="35000"/>
                </a:schemeClr>
              </a:solidFill>
              <a:latin typeface="Anton"/>
            </a:endParaRPr>
          </a:p>
        </p:txBody>
      </p:sp>
      <p:sp>
        <p:nvSpPr>
          <p:cNvPr id="15" name="Textfeld 14"/>
          <p:cNvSpPr txBox="1"/>
          <p:nvPr>
            <p:custDataLst>
              <p:tags r:id="rId9"/>
            </p:custDataLst>
          </p:nvPr>
        </p:nvSpPr>
        <p:spPr>
          <a:xfrm>
            <a:off x="172390" y="5438111"/>
            <a:ext cx="281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>
                <a:solidFill>
                  <a:schemeClr val="accent6"/>
                </a:solidFill>
                <a:latin typeface="Arial"/>
                <a:cs typeface="Arial"/>
              </a:rPr>
              <a:t> © </a:t>
            </a:r>
            <a:r>
              <a:rPr lang="de-DE" sz="1200" dirty="0" err="1" smtClean="0">
                <a:solidFill>
                  <a:schemeClr val="accent6"/>
                </a:solidFill>
                <a:latin typeface="Arial"/>
                <a:cs typeface="Arial"/>
              </a:rPr>
              <a:t>Goblet</a:t>
            </a:r>
            <a:r>
              <a:rPr lang="de-DE" sz="1200" dirty="0" smtClean="0">
                <a:solidFill>
                  <a:schemeClr val="accent6"/>
                </a:solidFill>
                <a:latin typeface="Arial"/>
                <a:cs typeface="Arial"/>
              </a:rPr>
              <a:t> </a:t>
            </a:r>
            <a:r>
              <a:rPr lang="de-DE" sz="1100" dirty="0" err="1" smtClean="0">
                <a:solidFill>
                  <a:schemeClr val="accent6"/>
                </a:solidFill>
                <a:latin typeface="Arial"/>
                <a:cs typeface="Arial"/>
              </a:rPr>
              <a:t>Lavandier</a:t>
            </a:r>
            <a:r>
              <a:rPr lang="de-DE" sz="1200" dirty="0" smtClean="0">
                <a:solidFill>
                  <a:schemeClr val="accent6"/>
                </a:solidFill>
                <a:latin typeface="Arial"/>
                <a:cs typeface="Arial"/>
              </a:rPr>
              <a:t> &amp; </a:t>
            </a:r>
            <a:r>
              <a:rPr lang="de-DE" sz="1200" dirty="0" err="1" smtClean="0">
                <a:solidFill>
                  <a:schemeClr val="accent6"/>
                </a:solidFill>
                <a:latin typeface="Arial"/>
                <a:cs typeface="Arial"/>
              </a:rPr>
              <a:t>Associés</a:t>
            </a:r>
            <a:r>
              <a:rPr lang="de-DE" sz="1200" dirty="0" smtClean="0">
                <a:solidFill>
                  <a:schemeClr val="accent6"/>
                </a:solidFill>
                <a:latin typeface="Arial"/>
                <a:cs typeface="Arial"/>
              </a:rPr>
              <a:t> </a:t>
            </a:r>
            <a:endParaRPr lang="fr-CH" sz="1200" dirty="0">
              <a:solidFill>
                <a:schemeClr val="accent6"/>
              </a:solidFill>
              <a:latin typeface="Arial"/>
              <a:cs typeface="Arial"/>
            </a:endParaRPr>
          </a:p>
        </p:txBody>
      </p:sp>
      <p:sp>
        <p:nvSpPr>
          <p:cNvPr id="16" name="Textfeld 15"/>
          <p:cNvSpPr txBox="1"/>
          <p:nvPr>
            <p:custDataLst>
              <p:tags r:id="rId10"/>
            </p:custDataLst>
          </p:nvPr>
        </p:nvSpPr>
        <p:spPr>
          <a:xfrm>
            <a:off x="5348194" y="4227973"/>
            <a:ext cx="711697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30 cm 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20kWh/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(m²a)</a:t>
            </a:r>
            <a:endParaRPr lang="de-DE" sz="800" dirty="0">
              <a:solidFill>
                <a:schemeClr val="tx1">
                  <a:lumMod val="65000"/>
                  <a:lumOff val="35000"/>
                </a:schemeClr>
              </a:solidFill>
              <a:latin typeface="Anton"/>
            </a:endParaRPr>
          </a:p>
        </p:txBody>
      </p:sp>
      <p:sp>
        <p:nvSpPr>
          <p:cNvPr id="17" name="Textfeld 16"/>
          <p:cNvSpPr txBox="1"/>
          <p:nvPr>
            <p:custDataLst>
              <p:tags r:id="rId11"/>
            </p:custDataLst>
          </p:nvPr>
        </p:nvSpPr>
        <p:spPr>
          <a:xfrm>
            <a:off x="7847453" y="4227973"/>
            <a:ext cx="700832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4</a:t>
            </a:r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0 cm 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20kWh/</a:t>
            </a:r>
          </a:p>
          <a:p>
            <a:pPr algn="ctr"/>
            <a:r>
              <a:rPr lang="fr-CH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ton"/>
              </a:rPr>
              <a:t>(m²a)</a:t>
            </a:r>
            <a:endParaRPr lang="de-DE" sz="800" dirty="0">
              <a:solidFill>
                <a:schemeClr val="tx1">
                  <a:lumMod val="65000"/>
                  <a:lumOff val="35000"/>
                </a:schemeClr>
              </a:solidFill>
              <a:latin typeface="Anton"/>
            </a:endParaRPr>
          </a:p>
        </p:txBody>
      </p:sp>
      <p:sp>
        <p:nvSpPr>
          <p:cNvPr id="14" name="Rechteck 13"/>
          <p:cNvSpPr/>
          <p:nvPr>
            <p:custDataLst>
              <p:tags r:id="rId12"/>
            </p:custDataLst>
          </p:nvPr>
        </p:nvSpPr>
        <p:spPr>
          <a:xfrm>
            <a:off x="470360" y="1549359"/>
            <a:ext cx="8428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Plus de liberté conceptuelle</a:t>
            </a:r>
            <a:endParaRPr lang="fr-FR" sz="2000" b="1" dirty="0">
              <a:solidFill>
                <a:srgbClr val="E27022"/>
              </a:solidFill>
              <a:latin typeface="Anton"/>
              <a:cs typeface="Arial"/>
            </a:endParaRPr>
          </a:p>
        </p:txBody>
      </p:sp>
      <p:sp>
        <p:nvSpPr>
          <p:cNvPr id="18" name="Textfeld 17"/>
          <p:cNvSpPr txBox="1"/>
          <p:nvPr>
            <p:custDataLst>
              <p:tags r:id="rId13"/>
            </p:custDataLst>
          </p:nvPr>
        </p:nvSpPr>
        <p:spPr>
          <a:xfrm>
            <a:off x="4755046" y="2566985"/>
            <a:ext cx="249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Profit des gains solaires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feld 18"/>
          <p:cNvSpPr txBox="1"/>
          <p:nvPr>
            <p:custDataLst>
              <p:tags r:id="rId14"/>
            </p:custDataLst>
          </p:nvPr>
        </p:nvSpPr>
        <p:spPr>
          <a:xfrm>
            <a:off x="7103631" y="2545476"/>
            <a:ext cx="179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Ombrage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460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7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/>
              <a:t>2.</a:t>
            </a:r>
            <a:r>
              <a:rPr lang="fr-CH" sz="2000" b="1" dirty="0">
                <a:solidFill>
                  <a:srgbClr val="4C565C"/>
                </a:solidFill>
                <a:cs typeface="Arial"/>
              </a:rPr>
              <a:t> </a:t>
            </a:r>
            <a:r>
              <a:rPr lang="fr-CH" sz="2000" dirty="0" smtClean="0">
                <a:cs typeface="Arial"/>
              </a:rPr>
              <a:t>projet </a:t>
            </a:r>
            <a:r>
              <a:rPr lang="fr-CH" sz="2000" dirty="0">
                <a:cs typeface="Arial"/>
              </a:rPr>
              <a:t>de RGD </a:t>
            </a:r>
            <a:endParaRPr lang="de-DE" sz="2000" dirty="0"/>
          </a:p>
        </p:txBody>
      </p:sp>
      <p:sp>
        <p:nvSpPr>
          <p:cNvPr id="8" name="Rechteck 7"/>
          <p:cNvSpPr/>
          <p:nvPr>
            <p:custDataLst>
              <p:tags r:id="rId2"/>
            </p:custDataLst>
          </p:nvPr>
        </p:nvSpPr>
        <p:spPr>
          <a:xfrm>
            <a:off x="480374" y="1317267"/>
            <a:ext cx="8866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>
                <a:solidFill>
                  <a:srgbClr val="E27022"/>
                </a:solidFill>
                <a:latin typeface="Anton"/>
                <a:cs typeface="Arial"/>
              </a:rPr>
              <a:t>L'introduction 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du bâtiment de </a:t>
            </a:r>
            <a:r>
              <a:rPr lang="fr-FR" sz="2000" b="1" dirty="0">
                <a:solidFill>
                  <a:srgbClr val="E27022"/>
                </a:solidFill>
                <a:latin typeface="Anton"/>
                <a:cs typeface="Arial"/>
              </a:rPr>
              <a:t>référence pour les bâtiments 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d’habitation</a:t>
            </a:r>
            <a:endParaRPr lang="fr-FR" sz="2000" b="1" dirty="0">
              <a:solidFill>
                <a:srgbClr val="E27022"/>
              </a:solidFill>
              <a:latin typeface="Anton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4" r="9369" b="43947"/>
          <a:stretch/>
        </p:blipFill>
        <p:spPr bwMode="auto">
          <a:xfrm>
            <a:off x="624644" y="2062491"/>
            <a:ext cx="7766229" cy="233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>
            <p:custDataLst>
              <p:tags r:id="rId5"/>
            </p:custDataLst>
          </p:nvPr>
        </p:nvSpPr>
        <p:spPr>
          <a:xfrm rot="16200000">
            <a:off x="-1043479" y="3741730"/>
            <a:ext cx="2814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dirty="0" smtClean="0">
                <a:solidFill>
                  <a:schemeClr val="accent6"/>
                </a:solidFill>
                <a:latin typeface="Arial"/>
                <a:cs typeface="Arial"/>
              </a:rPr>
              <a:t>©</a:t>
            </a:r>
            <a:r>
              <a:rPr lang="de-DE" sz="1100" dirty="0">
                <a:solidFill>
                  <a:schemeClr val="accent6"/>
                </a:solidFill>
                <a:latin typeface="Arial"/>
                <a:cs typeface="Arial"/>
              </a:rPr>
              <a:t> </a:t>
            </a:r>
            <a:r>
              <a:rPr lang="de-DE" sz="1100" dirty="0" err="1" smtClean="0">
                <a:solidFill>
                  <a:schemeClr val="accent6"/>
                </a:solidFill>
                <a:latin typeface="Arial"/>
                <a:cs typeface="Arial"/>
              </a:rPr>
              <a:t>Goblet</a:t>
            </a:r>
            <a:r>
              <a:rPr lang="de-DE" sz="1100" dirty="0" smtClean="0">
                <a:solidFill>
                  <a:schemeClr val="accent6"/>
                </a:solidFill>
                <a:latin typeface="Arial"/>
                <a:cs typeface="Arial"/>
              </a:rPr>
              <a:t> </a:t>
            </a:r>
            <a:r>
              <a:rPr lang="de-DE" sz="1100" dirty="0" err="1" smtClean="0">
                <a:solidFill>
                  <a:schemeClr val="accent6"/>
                </a:solidFill>
                <a:latin typeface="Arial"/>
                <a:cs typeface="Arial"/>
              </a:rPr>
              <a:t>Lavandier</a:t>
            </a:r>
            <a:r>
              <a:rPr lang="de-DE" sz="1100" dirty="0" smtClean="0">
                <a:solidFill>
                  <a:schemeClr val="accent6"/>
                </a:solidFill>
                <a:latin typeface="Arial"/>
                <a:cs typeface="Arial"/>
              </a:rPr>
              <a:t> &amp; </a:t>
            </a:r>
            <a:r>
              <a:rPr lang="de-DE" sz="1100" dirty="0" err="1" smtClean="0">
                <a:solidFill>
                  <a:schemeClr val="accent6"/>
                </a:solidFill>
                <a:latin typeface="Arial"/>
                <a:cs typeface="Arial"/>
              </a:rPr>
              <a:t>Associés</a:t>
            </a:r>
            <a:r>
              <a:rPr lang="de-DE" sz="1100" dirty="0" smtClean="0">
                <a:solidFill>
                  <a:schemeClr val="accent6"/>
                </a:solidFill>
                <a:latin typeface="Arial"/>
                <a:cs typeface="Arial"/>
              </a:rPr>
              <a:t> </a:t>
            </a:r>
            <a:endParaRPr lang="fr-CH" sz="1100" dirty="0">
              <a:solidFill>
                <a:schemeClr val="accent6"/>
              </a:solidFill>
              <a:latin typeface="Arial"/>
              <a:cs typeface="Arial"/>
            </a:endParaRPr>
          </a:p>
        </p:txBody>
      </p:sp>
      <p:sp>
        <p:nvSpPr>
          <p:cNvPr id="2" name="Textfeld 1"/>
          <p:cNvSpPr txBox="1"/>
          <p:nvPr>
            <p:custDataLst>
              <p:tags r:id="rId6"/>
            </p:custDataLst>
          </p:nvPr>
        </p:nvSpPr>
        <p:spPr>
          <a:xfrm>
            <a:off x="1544390" y="1686987"/>
            <a:ext cx="2021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Bâtiment original</a:t>
            </a:r>
            <a:endParaRPr lang="de-DE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Textfeld 10"/>
          <p:cNvSpPr txBox="1"/>
          <p:nvPr>
            <p:custDataLst>
              <p:tags r:id="rId7"/>
            </p:custDataLst>
          </p:nvPr>
        </p:nvSpPr>
        <p:spPr>
          <a:xfrm>
            <a:off x="5507503" y="1683296"/>
            <a:ext cx="2526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Bâtiment de référence</a:t>
            </a:r>
            <a:endParaRPr lang="de-DE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Textfeld 11"/>
          <p:cNvSpPr txBox="1"/>
          <p:nvPr>
            <p:custDataLst>
              <p:tags r:id="rId8"/>
            </p:custDataLst>
          </p:nvPr>
        </p:nvSpPr>
        <p:spPr>
          <a:xfrm>
            <a:off x="4172756" y="2808212"/>
            <a:ext cx="8264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C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Copie</a:t>
            </a:r>
            <a:endParaRPr lang="de-DE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Textfeld 13"/>
          <p:cNvSpPr txBox="1"/>
          <p:nvPr>
            <p:custDataLst>
              <p:tags r:id="rId9"/>
            </p:custDataLst>
          </p:nvPr>
        </p:nvSpPr>
        <p:spPr>
          <a:xfrm>
            <a:off x="930359" y="4381635"/>
            <a:ext cx="36670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Bilan énergétique fondé sur </a:t>
            </a: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Compacité du bâtiment existant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Environnement réel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rgbClr val="C00000"/>
                </a:solidFill>
                <a:latin typeface="Arial"/>
                <a:cs typeface="Arial"/>
              </a:rPr>
              <a:t>Valeur U individuelle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rgbClr val="C00000"/>
                </a:solidFill>
                <a:latin typeface="Arial"/>
                <a:cs typeface="Arial"/>
              </a:rPr>
              <a:t>Installation technique individuelle</a:t>
            </a:r>
            <a:endParaRPr lang="de-DE" sz="160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16" name="Textfeld 15"/>
          <p:cNvSpPr txBox="1"/>
          <p:nvPr>
            <p:custDataLst>
              <p:tags r:id="rId10"/>
            </p:custDataLst>
          </p:nvPr>
        </p:nvSpPr>
        <p:spPr>
          <a:xfrm>
            <a:off x="4971707" y="4381635"/>
            <a:ext cx="394369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Bilan énergétique </a:t>
            </a:r>
            <a:r>
              <a:rPr lang="fr-CH" sz="16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fondé </a:t>
            </a:r>
            <a:r>
              <a:rPr lang="fr-CH" sz="16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sur</a:t>
            </a: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Compacité </a:t>
            </a:r>
            <a:r>
              <a:rPr lang="fr-C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du bâtiment existant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Environnement réel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Valeur U indicatif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600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Installation technique indicative</a:t>
            </a:r>
            <a:endParaRPr lang="fr-CH" sz="1600" dirty="0">
              <a:solidFill>
                <a:schemeClr val="accent3">
                  <a:lumMod val="75000"/>
                </a:schemeClr>
              </a:solidFill>
              <a:latin typeface="Arial"/>
              <a:cs typeface="Arial"/>
            </a:endParaRPr>
          </a:p>
          <a:p>
            <a:endParaRPr lang="de-DE" sz="1400" dirty="0">
              <a:solidFill>
                <a:srgbClr val="C00000"/>
              </a:solidFill>
              <a:latin typeface="Anton"/>
            </a:endParaRPr>
          </a:p>
        </p:txBody>
      </p:sp>
    </p:spTree>
    <p:extLst>
      <p:ext uri="{BB962C8B-B14F-4D97-AF65-F5344CB8AC3E}">
        <p14:creationId xmlns:p14="http://schemas.microsoft.com/office/powerpoint/2010/main" val="343529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/>
              <a:t>2.</a:t>
            </a:r>
            <a:r>
              <a:rPr lang="fr-CH" sz="2000" b="1" dirty="0">
                <a:solidFill>
                  <a:srgbClr val="4C565C"/>
                </a:solidFill>
                <a:cs typeface="Arial"/>
              </a:rPr>
              <a:t> </a:t>
            </a:r>
            <a:r>
              <a:rPr lang="fr-CH" sz="2000" dirty="0" smtClean="0">
                <a:cs typeface="Arial"/>
              </a:rPr>
              <a:t>projet </a:t>
            </a:r>
            <a:r>
              <a:rPr lang="fr-CH" sz="2000" dirty="0">
                <a:cs typeface="Arial"/>
              </a:rPr>
              <a:t>de RGD </a:t>
            </a:r>
            <a:endParaRPr lang="de-DE" sz="2000" dirty="0"/>
          </a:p>
        </p:txBody>
      </p:sp>
      <p:sp>
        <p:nvSpPr>
          <p:cNvPr id="10" name="ZoneTexte 9"/>
          <p:cNvSpPr txBox="1"/>
          <p:nvPr>
            <p:custDataLst>
              <p:tags r:id="rId2"/>
            </p:custDataLst>
          </p:nvPr>
        </p:nvSpPr>
        <p:spPr>
          <a:xfrm>
            <a:off x="-611241" y="19288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58079120"/>
              </p:ext>
            </p:extLst>
          </p:nvPr>
        </p:nvGraphicFramePr>
        <p:xfrm>
          <a:off x="446893" y="1348793"/>
          <a:ext cx="8285157" cy="4131493"/>
        </p:xfrm>
        <a:graphic>
          <a:graphicData uri="http://schemas.openxmlformats.org/drawingml/2006/table">
            <a:tbl>
              <a:tblPr firstRow="1" firstCol="1" bandRow="1">
                <a:tableStyleId>{7E9639D4-E3E2-4D34-9284-5A2195B3D0D7}</a:tableStyleId>
              </a:tblPr>
              <a:tblGrid>
                <a:gridCol w="2372507"/>
                <a:gridCol w="1761564"/>
                <a:gridCol w="2051685"/>
                <a:gridCol w="2099401"/>
              </a:tblGrid>
              <a:tr h="855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400" noProof="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</a:rPr>
                        <a:t>Système</a:t>
                      </a:r>
                      <a:endParaRPr lang="fr-CH" sz="1400" noProof="0" dirty="0">
                        <a:solidFill>
                          <a:schemeClr val="bg1"/>
                        </a:solidFill>
                        <a:effectLst/>
                        <a:latin typeface="Anto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2702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400" b="1" kern="1200" noProof="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Caractéristique</a:t>
                      </a:r>
                      <a:endParaRPr lang="fr-CH" sz="1400" b="1" kern="1200" noProof="0" dirty="0">
                        <a:solidFill>
                          <a:schemeClr val="bg1"/>
                        </a:solidFill>
                        <a:effectLst/>
                        <a:latin typeface="Anto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2702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Valeur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de </a:t>
                      </a: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référence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pour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2016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b="1" kern="1200" dirty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[W/(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m²K)]</a:t>
                      </a:r>
                    </a:p>
                  </a:txBody>
                  <a:tcPr marL="68580" marR="68580" marT="0" marB="0">
                    <a:solidFill>
                      <a:srgbClr val="E2702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Valeur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de </a:t>
                      </a: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référence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1 </a:t>
                      </a: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janvier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b="1" kern="1200" dirty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2017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kern="1200" dirty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[W/(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m²K</a:t>
                      </a:r>
                      <a:r>
                        <a:rPr lang="de-DE" sz="1400" b="1" kern="1200" dirty="0">
                          <a:solidFill>
                            <a:schemeClr val="bg1"/>
                          </a:solidFill>
                          <a:effectLst/>
                          <a:latin typeface="Anton"/>
                          <a:ea typeface="+mn-ea"/>
                          <a:cs typeface="+mn-cs"/>
                        </a:rPr>
                        <a:t>)]</a:t>
                      </a:r>
                    </a:p>
                  </a:txBody>
                  <a:tcPr marL="68580" marR="68580" marT="0" marB="0">
                    <a:solidFill>
                      <a:srgbClr val="E27022"/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dirty="0" smtClean="0">
                          <a:effectLst/>
                          <a:latin typeface="Arial"/>
                          <a:ea typeface="+mn-ea"/>
                          <a:cs typeface="Arial"/>
                        </a:rPr>
                        <a:t>Mur</a:t>
                      </a:r>
                      <a:endParaRPr lang="fr-CH" sz="1200" b="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smtClean="0">
                          <a:effectLst/>
                          <a:latin typeface="Arial"/>
                          <a:cs typeface="Arial"/>
                        </a:rPr>
                        <a:t>Valeur-U</a:t>
                      </a:r>
                      <a:endParaRPr lang="fr-CH" sz="120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  <a:latin typeface="Arial"/>
                          <a:cs typeface="Arial"/>
                        </a:rPr>
                        <a:t>0,19 </a:t>
                      </a:r>
                      <a:endParaRPr lang="de-DE" sz="120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0,13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dirty="0" smtClean="0">
                          <a:effectLst/>
                          <a:latin typeface="Arial"/>
                          <a:ea typeface="+mn-ea"/>
                          <a:cs typeface="Arial"/>
                        </a:rPr>
                        <a:t>Toiture</a:t>
                      </a:r>
                      <a:endParaRPr lang="fr-CH" sz="1200" b="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Valeur-U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0,14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0,11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Élément</a:t>
                      </a:r>
                      <a:r>
                        <a:rPr lang="fr-CH" sz="1200" b="0" baseline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 vers non chauffé</a:t>
                      </a:r>
                      <a:endParaRPr lang="fr-CH" sz="1200" b="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Valeur-U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0,24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0,17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kern="1200" noProof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Lanterneau, puits de lumière</a:t>
                      </a:r>
                      <a:endParaRPr lang="fr-CH" sz="1200" b="0" kern="1200" noProof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U</a:t>
                      </a:r>
                      <a:r>
                        <a:rPr lang="fr-CH" sz="1200" baseline="-25000" noProof="0" dirty="0" smtClean="0">
                          <a:effectLst/>
                          <a:latin typeface="Arial"/>
                          <a:cs typeface="Arial"/>
                        </a:rPr>
                        <a:t>W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1,20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1,00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Fenêtre</a:t>
                      </a:r>
                      <a:endParaRPr lang="fr-CH" sz="1200" b="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U</a:t>
                      </a:r>
                      <a:r>
                        <a:rPr lang="fr-CH" sz="1200" baseline="-25000" noProof="0" dirty="0" smtClean="0">
                          <a:effectLst/>
                          <a:latin typeface="Arial"/>
                          <a:cs typeface="Arial"/>
                        </a:rPr>
                        <a:t>W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1,00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0,90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Porte</a:t>
                      </a:r>
                      <a:r>
                        <a:rPr lang="fr-CH" sz="1200" b="0" baseline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 d’entrée</a:t>
                      </a:r>
                      <a:endParaRPr lang="fr-CH" sz="1200" b="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smtClean="0">
                          <a:effectLst/>
                          <a:latin typeface="Arial"/>
                          <a:cs typeface="Arial"/>
                        </a:rPr>
                        <a:t>Valeur-U</a:t>
                      </a:r>
                      <a:endParaRPr lang="fr-CH" sz="120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1,50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1,00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smtClean="0">
                          <a:effectLst/>
                          <a:latin typeface="Arial"/>
                          <a:cs typeface="Arial"/>
                        </a:rPr>
                        <a:t>Porte vers non chauffé</a:t>
                      </a:r>
                      <a:endParaRPr lang="fr-CH" sz="1200" b="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smtClean="0">
                          <a:effectLst/>
                          <a:latin typeface="Arial"/>
                          <a:cs typeface="Arial"/>
                        </a:rPr>
                        <a:t>Valeur-U</a:t>
                      </a:r>
                      <a:endParaRPr lang="fr-CH" sz="120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1,85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1,35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Ponts</a:t>
                      </a:r>
                      <a:r>
                        <a:rPr lang="fr-CH" sz="1200" b="0" baseline="0" noProof="0" smtClean="0">
                          <a:effectLst/>
                          <a:latin typeface="Arial"/>
                          <a:ea typeface="+mn-ea"/>
                          <a:cs typeface="Arial"/>
                        </a:rPr>
                        <a:t> thermiques</a:t>
                      </a:r>
                      <a:endParaRPr lang="fr-CH" sz="1200" b="0" noProof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ΔU</a:t>
                      </a:r>
                      <a:r>
                        <a:rPr lang="fr-CH" sz="1200" baseline="-25000" noProof="0" dirty="0" smtClean="0">
                          <a:effectLst/>
                          <a:latin typeface="Arial"/>
                          <a:cs typeface="Arial"/>
                        </a:rPr>
                        <a:t>WB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0,05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0,03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051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CH" sz="1200" b="0" noProof="0" dirty="0" smtClean="0">
                        <a:effectLst/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CH" sz="1200" b="0" noProof="0" dirty="0" smtClean="0">
                        <a:effectLst/>
                        <a:latin typeface="Arial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17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b="0" noProof="0" dirty="0" smtClean="0">
                          <a:effectLst/>
                          <a:latin typeface="Arial"/>
                          <a:cs typeface="Arial"/>
                        </a:rPr>
                        <a:t>Étanchéité du bâtiment</a:t>
                      </a:r>
                      <a:endParaRPr lang="fr-CH" sz="1200" b="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CH" sz="1200" noProof="0" dirty="0" smtClean="0">
                          <a:effectLst/>
                          <a:latin typeface="Arial"/>
                          <a:cs typeface="Arial"/>
                        </a:rPr>
                        <a:t>n</a:t>
                      </a:r>
                      <a:r>
                        <a:rPr lang="fr-CH" sz="1200" baseline="-25000" noProof="0" dirty="0" smtClean="0">
                          <a:effectLst/>
                          <a:latin typeface="Arial"/>
                          <a:cs typeface="Arial"/>
                        </a:rPr>
                        <a:t>50</a:t>
                      </a:r>
                      <a:endParaRPr lang="fr-CH" sz="1200" noProof="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1,0 </a:t>
                      </a:r>
                      <a:r>
                        <a:rPr lang="de-DE" sz="1200" dirty="0" err="1" smtClean="0">
                          <a:effectLst/>
                          <a:latin typeface="Arial"/>
                          <a:cs typeface="Arial"/>
                        </a:rPr>
                        <a:t>vol</a:t>
                      </a:r>
                      <a:r>
                        <a:rPr lang="de-DE" sz="1200" dirty="0" smtClean="0">
                          <a:effectLst/>
                          <a:latin typeface="Arial"/>
                          <a:cs typeface="Arial"/>
                        </a:rPr>
                        <a:t>/h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/>
                          <a:cs typeface="Arial"/>
                        </a:rPr>
                        <a:t>0,6 </a:t>
                      </a:r>
                      <a:r>
                        <a:rPr lang="de-DE" sz="1200" dirty="0" err="1" smtClean="0">
                          <a:effectLst/>
                          <a:latin typeface="Arial"/>
                          <a:cs typeface="Arial"/>
                        </a:rPr>
                        <a:t>vol</a:t>
                      </a:r>
                      <a:r>
                        <a:rPr lang="de-DE" sz="1200" dirty="0" smtClean="0">
                          <a:effectLst/>
                          <a:latin typeface="Arial"/>
                          <a:cs typeface="Arial"/>
                        </a:rPr>
                        <a:t>/h </a:t>
                      </a:r>
                      <a:endParaRPr lang="de-DE" sz="12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Rechteck 13"/>
          <p:cNvSpPr/>
          <p:nvPr>
            <p:custDataLst>
              <p:tags r:id="rId4"/>
            </p:custDataLst>
          </p:nvPr>
        </p:nvSpPr>
        <p:spPr>
          <a:xfrm>
            <a:off x="6683375" y="1348793"/>
            <a:ext cx="2096755" cy="413861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Nach rechts gekrümmter Pfeil 15"/>
          <p:cNvSpPr/>
          <p:nvPr>
            <p:custDataLst>
              <p:tags r:id="rId5"/>
            </p:custDataLst>
          </p:nvPr>
        </p:nvSpPr>
        <p:spPr>
          <a:xfrm>
            <a:off x="6213296" y="5246002"/>
            <a:ext cx="259307" cy="368407"/>
          </a:xfrm>
          <a:prstGeom prst="curv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7" name="Nach rechts gekrümmter Pfeil 16"/>
          <p:cNvSpPr/>
          <p:nvPr>
            <p:custDataLst>
              <p:tags r:id="rId6"/>
            </p:custDataLst>
          </p:nvPr>
        </p:nvSpPr>
        <p:spPr>
          <a:xfrm>
            <a:off x="4592775" y="5267967"/>
            <a:ext cx="259307" cy="368407"/>
          </a:xfrm>
          <a:prstGeom prst="curv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Textfeld 17"/>
          <p:cNvSpPr txBox="1"/>
          <p:nvPr>
            <p:custDataLst>
              <p:tags r:id="rId7"/>
            </p:custDataLst>
          </p:nvPr>
        </p:nvSpPr>
        <p:spPr>
          <a:xfrm>
            <a:off x="4422887" y="5559959"/>
            <a:ext cx="2367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Chaud</a:t>
            </a:r>
            <a:r>
              <a:rPr lang="fr-CH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 </a:t>
            </a:r>
            <a:r>
              <a:rPr lang="fr-CH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à</a:t>
            </a:r>
            <a:r>
              <a:rPr lang="fr-CH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condensation</a:t>
            </a:r>
            <a:endParaRPr lang="de-DE" sz="1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" name="Textfeld 18"/>
          <p:cNvSpPr txBox="1"/>
          <p:nvPr>
            <p:custDataLst>
              <p:tags r:id="rId8"/>
            </p:custDataLst>
          </p:nvPr>
        </p:nvSpPr>
        <p:spPr>
          <a:xfrm>
            <a:off x="6358359" y="5573821"/>
            <a:ext cx="2842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b="1" dirty="0" smtClean="0">
                <a:solidFill>
                  <a:srgbClr val="C00000"/>
                </a:solidFill>
                <a:latin typeface="Arial"/>
                <a:cs typeface="Arial"/>
              </a:rPr>
              <a:t>Chaud. à condensation + SOTH</a:t>
            </a:r>
            <a:endParaRPr lang="de-DE" sz="1400" b="1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pic>
        <p:nvPicPr>
          <p:cNvPr id="11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H" sz="2000" dirty="0"/>
              <a:t>2.</a:t>
            </a:r>
            <a:r>
              <a:rPr lang="fr-CH" sz="2000" b="1" dirty="0">
                <a:solidFill>
                  <a:srgbClr val="4C565C"/>
                </a:solidFill>
                <a:cs typeface="Arial"/>
              </a:rPr>
              <a:t> </a:t>
            </a:r>
            <a:r>
              <a:rPr lang="fr-CH" sz="2000" dirty="0" smtClean="0">
                <a:cs typeface="Arial"/>
              </a:rPr>
              <a:t>projet </a:t>
            </a:r>
            <a:r>
              <a:rPr lang="fr-CH" sz="2000" dirty="0">
                <a:cs typeface="Arial"/>
              </a:rPr>
              <a:t>de RGD </a:t>
            </a:r>
            <a:endParaRPr lang="de-DE" sz="2000" dirty="0"/>
          </a:p>
        </p:txBody>
      </p:sp>
      <p:sp>
        <p:nvSpPr>
          <p:cNvPr id="6" name="Rechteck 5"/>
          <p:cNvSpPr/>
          <p:nvPr>
            <p:custDataLst>
              <p:tags r:id="rId2"/>
            </p:custDataLst>
          </p:nvPr>
        </p:nvSpPr>
        <p:spPr>
          <a:xfrm>
            <a:off x="458018" y="1570012"/>
            <a:ext cx="8388575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Définition </a:t>
            </a:r>
            <a:r>
              <a:rPr lang="fr-FR" sz="2000" b="1" dirty="0" err="1" smtClean="0">
                <a:solidFill>
                  <a:srgbClr val="E27022"/>
                </a:solidFill>
                <a:latin typeface="Anton"/>
                <a:cs typeface="Arial"/>
              </a:rPr>
              <a:t>nZEB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 = </a:t>
            </a:r>
            <a:r>
              <a:rPr lang="fr-FR" sz="2000" b="1" dirty="0" err="1" smtClean="0">
                <a:solidFill>
                  <a:srgbClr val="E27022"/>
                </a:solidFill>
                <a:latin typeface="Anton"/>
                <a:cs typeface="Arial"/>
              </a:rPr>
              <a:t>nearly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 </a:t>
            </a:r>
            <a:r>
              <a:rPr lang="fr-FR" sz="2000" b="1" dirty="0" err="1" smtClean="0">
                <a:solidFill>
                  <a:srgbClr val="E27022"/>
                </a:solidFill>
                <a:latin typeface="Anton"/>
                <a:cs typeface="Arial"/>
              </a:rPr>
              <a:t>Zero</a:t>
            </a:r>
            <a:r>
              <a:rPr lang="fr-FR" sz="2000" b="1" dirty="0" smtClean="0">
                <a:solidFill>
                  <a:srgbClr val="E27022"/>
                </a:solidFill>
                <a:latin typeface="Anton"/>
                <a:cs typeface="Arial"/>
              </a:rPr>
              <a:t> Energy Building</a:t>
            </a:r>
          </a:p>
          <a:p>
            <a:pPr>
              <a:spcBef>
                <a:spcPts val="400"/>
              </a:spcBef>
            </a:pPr>
            <a:endParaRPr lang="fr-FR" sz="2000" dirty="0">
              <a:solidFill>
                <a:srgbClr val="E27022"/>
              </a:solidFill>
              <a:latin typeface="Arial"/>
              <a:cs typeface="Arial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4C565C"/>
                </a:solidFill>
                <a:latin typeface="Arial"/>
                <a:cs typeface="Arial"/>
              </a:rPr>
              <a:t>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Standard de construction au 1 janvier 2021 en EU (habitation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 Standard de construction au 1 janvier 2017 au Luxembourg (habitation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anose="05000000000000000000" pitchFamily="2" charset="2"/>
              </a:rPr>
              <a:t>)</a:t>
            </a:r>
          </a:p>
          <a:p>
            <a:pPr>
              <a:spcAft>
                <a:spcPts val="1200"/>
              </a:spcAft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anose="05000000000000000000" pitchFamily="2" charset="2"/>
              </a:rPr>
              <a:t>		 = nZEB pour le Luxembourg</a:t>
            </a:r>
          </a:p>
          <a:p>
            <a:pPr>
              <a:spcAft>
                <a:spcPts val="1200"/>
              </a:spcAft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		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anose="05000000000000000000" pitchFamily="2" charset="2"/>
              </a:rPr>
              <a:t>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Études d’optimisation des coûts  </a:t>
            </a:r>
            <a:endParaRPr lang="fr-CH" sz="2000" dirty="0" smtClean="0">
              <a:solidFill>
                <a:srgbClr val="4C565C"/>
              </a:solidFill>
              <a:latin typeface="Arial"/>
              <a:cs typeface="Arial"/>
              <a:sym typeface="Wingdings" pitchFamily="2" charset="2"/>
            </a:endParaRPr>
          </a:p>
          <a:p>
            <a:pPr>
              <a:spcAft>
                <a:spcPts val="1200"/>
              </a:spcAft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				</a:t>
            </a:r>
          </a:p>
          <a:p>
            <a:pPr marL="901700" indent="-901700">
              <a:spcAft>
                <a:spcPts val="1200"/>
              </a:spcAft>
            </a:pP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		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L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es </a:t>
            </a:r>
            <a:r>
              <a:rPr lang="fr-CH" sz="2000" dirty="0">
                <a:solidFill>
                  <a:srgbClr val="4C565C"/>
                </a:solidFill>
                <a:latin typeface="Arial"/>
                <a:cs typeface="Arial"/>
              </a:rPr>
              <a:t>exigences pour l’enveloppe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</a:rPr>
              <a:t>thermique</a:t>
            </a:r>
            <a:r>
              <a:rPr lang="fr-CH" sz="2000" dirty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du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 standard AA correspondent exigences </a:t>
            </a:r>
            <a:r>
              <a:rPr lang="fr-CH" sz="2000" dirty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d</a:t>
            </a:r>
            <a:r>
              <a:rPr lang="fr-CH" sz="2000" dirty="0" smtClean="0">
                <a:solidFill>
                  <a:srgbClr val="4C565C"/>
                </a:solidFill>
                <a:latin typeface="Arial"/>
                <a:cs typeface="Arial"/>
                <a:sym typeface="Wingdings" pitchFamily="2" charset="2"/>
              </a:rPr>
              <a:t>u standard nZEB</a:t>
            </a:r>
            <a:endParaRPr lang="fr-CH" sz="2000" dirty="0" smtClean="0">
              <a:solidFill>
                <a:srgbClr val="4C565C"/>
              </a:solidFill>
              <a:latin typeface="Arial"/>
              <a:cs typeface="Arial"/>
              <a:sym typeface="Wingdings" pitchFamily="2" charset="2"/>
            </a:endParaRPr>
          </a:p>
          <a:p>
            <a:pPr>
              <a:spcBef>
                <a:spcPts val="400"/>
              </a:spcBef>
            </a:pPr>
            <a:endParaRPr lang="fr-FR" sz="2000" b="1" dirty="0" smtClean="0">
              <a:solidFill>
                <a:srgbClr val="E27022"/>
              </a:solidFill>
              <a:latin typeface="Anton"/>
              <a:cs typeface="Arial"/>
            </a:endParaRPr>
          </a:p>
        </p:txBody>
      </p:sp>
      <p:sp>
        <p:nvSpPr>
          <p:cNvPr id="7" name="Nach rechts gekrümmter Pfeil 6"/>
          <p:cNvSpPr/>
          <p:nvPr>
            <p:custDataLst>
              <p:tags r:id="rId3"/>
            </p:custDataLst>
          </p:nvPr>
        </p:nvSpPr>
        <p:spPr>
          <a:xfrm>
            <a:off x="706454" y="4374297"/>
            <a:ext cx="521595" cy="824249"/>
          </a:xfrm>
          <a:prstGeom prst="curvedRightArrow">
            <a:avLst/>
          </a:prstGeom>
          <a:solidFill>
            <a:srgbClr val="E27022"/>
          </a:solidFill>
          <a:ln>
            <a:solidFill>
              <a:srgbClr val="E270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5" name="Picture 2" descr="M:\13 Communication\Charte graphique myenergy\Logos\myenergy-logo\horizontal_myenergy\CMJN\CMJN-myenergy_logo-H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95" y="5901947"/>
            <a:ext cx="1454785" cy="78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151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MYE_COVER_PP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939</Words>
  <Application>Microsoft Macintosh PowerPoint</Application>
  <PresentationFormat>On-screen Show (4:3)</PresentationFormat>
  <Paragraphs>212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MYE_COVER_PPT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Graphisterie Générale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Jennifer Marquis</dc:creator>
  <cp:lastModifiedBy>Benedicte Zwerg</cp:lastModifiedBy>
  <cp:revision>131</cp:revision>
  <dcterms:created xsi:type="dcterms:W3CDTF">2015-07-08T13:57:28Z</dcterms:created>
  <dcterms:modified xsi:type="dcterms:W3CDTF">2015-11-26T09:12:57Z</dcterms:modified>
</cp:coreProperties>
</file>